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73" r:id="rId4"/>
    <p:sldId id="277" r:id="rId5"/>
    <p:sldId id="276" r:id="rId6"/>
    <p:sldId id="268" r:id="rId7"/>
    <p:sldId id="282" r:id="rId8"/>
    <p:sldId id="286" r:id="rId9"/>
    <p:sldId id="296" r:id="rId10"/>
    <p:sldId id="264" r:id="rId11"/>
    <p:sldId id="265" r:id="rId12"/>
    <p:sldId id="279" r:id="rId13"/>
    <p:sldId id="283" r:id="rId14"/>
    <p:sldId id="300" r:id="rId15"/>
    <p:sldId id="303" r:id="rId16"/>
    <p:sldId id="270" r:id="rId17"/>
    <p:sldId id="269" r:id="rId18"/>
    <p:sldId id="261"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šan Đorđević" initials="DĐ" lastIdx="5" clrIdx="0">
    <p:extLst>
      <p:ext uri="{19B8F6BF-5375-455C-9EA6-DF929625EA0E}">
        <p15:presenceInfo xmlns="" xmlns:p15="http://schemas.microsoft.com/office/powerpoint/2012/main" userId="Dušan Đorđevi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1900" autoAdjust="0"/>
    <p:restoredTop sz="94660"/>
  </p:normalViewPr>
  <p:slideViewPr>
    <p:cSldViewPr snapToGrid="0">
      <p:cViewPr varScale="1">
        <p:scale>
          <a:sx n="116" d="100"/>
          <a:sy n="116" d="100"/>
        </p:scale>
        <p:origin x="-144" y="-114"/>
      </p:cViewPr>
      <p:guideLst>
        <p:guide orient="horz" pos="2160"/>
        <p:guide pos="3816"/>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13478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4104252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2792538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2444509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2721933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1929971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1375569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3035926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2342738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2011035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395481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2920712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1639723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34935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1299439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1949158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80F172-4C76-4503-AFC6-6D87F3BE8646}" type="datetimeFigureOut">
              <a:rPr lang="en-US" smtClean="0"/>
              <a:pPr/>
              <a:t>19/06/2020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2313220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480F172-4C76-4503-AFC6-6D87F3BE8646}" type="datetimeFigureOut">
              <a:rPr lang="en-US" smtClean="0"/>
              <a:pPr/>
              <a:t>19/06/2020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DB27364-6610-4F03-98E1-6BC0C9D736AF}" type="slidenum">
              <a:rPr lang="en-US" smtClean="0"/>
              <a:pPr/>
              <a:t>‹#›</a:t>
            </a:fld>
            <a:endParaRPr lang="en-US" dirty="0"/>
          </a:p>
        </p:txBody>
      </p:sp>
    </p:spTree>
    <p:extLst>
      <p:ext uri="{BB962C8B-B14F-4D97-AF65-F5344CB8AC3E}">
        <p14:creationId xmlns="" xmlns:p14="http://schemas.microsoft.com/office/powerpoint/2010/main" val="2344261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NULL" TargetMode="External"/><Relationship Id="rId5" Type="http://schemas.openxmlformats.org/officeDocument/2006/relationships/image" Target="../media/image12.png"/><Relationship Id="rId4" Type="http://schemas.microsoft.com/office/2007/relationships/media" Target="../media/media1.mp4"/></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hyperlink" Target="https://obsproject.com/" TargetMode="External"/><Relationship Id="rId13" Type="http://schemas.openxmlformats.org/officeDocument/2006/relationships/hyperlink" Target="https://en.wikipedia.org/wiki/Solar_panel" TargetMode="External"/><Relationship Id="rId3" Type="http://schemas.openxmlformats.org/officeDocument/2006/relationships/hyperlink" Target="https://academy.3ds.com/en/software/catia-v5-student-edition" TargetMode="External"/><Relationship Id="rId7" Type="http://schemas.openxmlformats.org/officeDocument/2006/relationships/hyperlink" Target="https://scratch.mit.edu/" TargetMode="External"/><Relationship Id="rId12" Type="http://schemas.openxmlformats.org/officeDocument/2006/relationships/hyperlink" Target="https://en.wikipedia.org/wiki/Ishtar_Gate"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adobe.com/products/premiere.html" TargetMode="External"/><Relationship Id="rId11" Type="http://schemas.openxmlformats.org/officeDocument/2006/relationships/hyperlink" Target="https://likovno.skolasvilajnac.edu.rs/drevna-umetnost-bliskog-istoka/" TargetMode="External"/><Relationship Id="rId5" Type="http://schemas.openxmlformats.org/officeDocument/2006/relationships/hyperlink" Target="https://www.getpaint.net/" TargetMode="External"/><Relationship Id="rId15" Type="http://schemas.openxmlformats.org/officeDocument/2006/relationships/hyperlink" Target="https://www.intechopen.com/books/solar-cells-new-approaches-and-reviews/theoretical-calculation-of-the-efficiency-limit-for-solar-cells" TargetMode="External"/><Relationship Id="rId10" Type="http://schemas.openxmlformats.org/officeDocument/2006/relationships/hyperlink" Target="https://sh.wikipedia.org/wiki/Mozaik" TargetMode="External"/><Relationship Id="rId4" Type="http://schemas.openxmlformats.org/officeDocument/2006/relationships/hyperlink" Target="https://unity.com/" TargetMode="External"/><Relationship Id="rId9" Type="http://schemas.openxmlformats.org/officeDocument/2006/relationships/hyperlink" Target="https://handbrake.fr/" TargetMode="External"/><Relationship Id="rId14" Type="http://schemas.openxmlformats.org/officeDocument/2006/relationships/hyperlink" Target="https://lakireceptideje.info/zbogom-dolazi-novi-solarni-crijep-koji-je-jeftiniji-od-obicnog/?utm_source=Share&amp;utm_medium=Share&amp;utm_campaign=FBShar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 xmlns:a16="http://schemas.microsoft.com/office/drawing/2014/main" id="{D8C1E392-30C1-415D-A609-9EF2215FCC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 xmlns:a16="http://schemas.microsoft.com/office/drawing/2014/main" id="{A0745D82-105E-4153-978E-CBADB29836CD}"/>
              </a:ext>
            </a:extLst>
          </p:cNvPr>
          <p:cNvSpPr txBox="1"/>
          <p:nvPr/>
        </p:nvSpPr>
        <p:spPr>
          <a:xfrm>
            <a:off x="3204822" y="1032342"/>
            <a:ext cx="5602816" cy="1938992"/>
          </a:xfrm>
          <a:prstGeom prst="rect">
            <a:avLst/>
          </a:prstGeom>
          <a:noFill/>
        </p:spPr>
        <p:txBody>
          <a:bodyPr wrap="none" rtlCol="0">
            <a:spAutoFit/>
          </a:bodyPr>
          <a:lstStyle/>
          <a:p>
            <a:r>
              <a:rPr lang="sr-Latn-RS" sz="120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Mosaic</a:t>
            </a:r>
            <a:endParaRPr lang="en-US" sz="120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
        <p:nvSpPr>
          <p:cNvPr id="9" name="TextBox 8">
            <a:extLst>
              <a:ext uri="{FF2B5EF4-FFF2-40B4-BE49-F238E27FC236}">
                <a16:creationId xmlns="" xmlns:a16="http://schemas.microsoft.com/office/drawing/2014/main" id="{EE3C313E-321F-45AA-8504-3E6BC899CF8E}"/>
              </a:ext>
            </a:extLst>
          </p:cNvPr>
          <p:cNvSpPr txBox="1"/>
          <p:nvPr/>
        </p:nvSpPr>
        <p:spPr>
          <a:xfrm>
            <a:off x="4444939" y="3378608"/>
            <a:ext cx="3892412" cy="523220"/>
          </a:xfrm>
          <a:prstGeom prst="rect">
            <a:avLst/>
          </a:prstGeom>
          <a:noFill/>
        </p:spPr>
        <p:txBody>
          <a:bodyPr wrap="none" rtlCol="0">
            <a:spAutoFit/>
          </a:bodyPr>
          <a:lstStyle/>
          <a:p>
            <a:r>
              <a:rPr lang="sr-Latn-RS" sz="28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a:t>
            </a:r>
            <a:r>
              <a:rPr lang="sr-Cyrl-RS" sz="28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Мост математике</a:t>
            </a:r>
            <a:r>
              <a:rPr lang="sr-Latn-RS" sz="28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a:t>
            </a:r>
            <a:endParaRPr lang="en-US" sz="28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
        <p:nvSpPr>
          <p:cNvPr id="10" name="TextBox 9">
            <a:extLst>
              <a:ext uri="{FF2B5EF4-FFF2-40B4-BE49-F238E27FC236}">
                <a16:creationId xmlns="" xmlns:a16="http://schemas.microsoft.com/office/drawing/2014/main" id="{C8DCDF7B-C869-4A32-9E63-0644A0732DDE}"/>
              </a:ext>
            </a:extLst>
          </p:cNvPr>
          <p:cNvSpPr txBox="1"/>
          <p:nvPr/>
        </p:nvSpPr>
        <p:spPr>
          <a:xfrm>
            <a:off x="2088332" y="5150862"/>
            <a:ext cx="8060220" cy="584775"/>
          </a:xfrm>
          <a:prstGeom prst="rect">
            <a:avLst/>
          </a:prstGeom>
          <a:noFill/>
        </p:spPr>
        <p:txBody>
          <a:bodyPr wrap="none" rtlCol="0">
            <a:spAutoFit/>
          </a:bodyPr>
          <a:lstStyle/>
          <a:p>
            <a:r>
              <a:rPr lang="sr-Latn-RS" sz="3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a:t>
            </a:r>
            <a:r>
              <a:rPr lang="sr-Cyrl-RS" sz="3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Средња </a:t>
            </a:r>
            <a:r>
              <a:rPr lang="sr-Cyrl-RS" sz="3200"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стручна </a:t>
            </a:r>
            <a:r>
              <a:rPr lang="sr-Cyrl-RS" sz="3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школа</a:t>
            </a:r>
            <a:r>
              <a:rPr lang="sr-Latn-RS" sz="3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a:t>
            </a:r>
            <a:r>
              <a:rPr lang="sr-Cyrl-RS" sz="3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 </a:t>
            </a:r>
            <a:r>
              <a:rPr lang="sr-Latn-RS" sz="3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Kragujevac</a:t>
            </a:r>
            <a:endParaRPr lang="en-US" sz="32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
        <p:nvSpPr>
          <p:cNvPr id="7" name="TextBox 6">
            <a:extLst>
              <a:ext uri="{FF2B5EF4-FFF2-40B4-BE49-F238E27FC236}">
                <a16:creationId xmlns="" xmlns:a16="http://schemas.microsoft.com/office/drawing/2014/main" id="{901A4411-8B96-4736-8D99-8D399229A522}"/>
              </a:ext>
            </a:extLst>
          </p:cNvPr>
          <p:cNvSpPr txBox="1"/>
          <p:nvPr/>
        </p:nvSpPr>
        <p:spPr>
          <a:xfrm>
            <a:off x="1371650" y="891660"/>
            <a:ext cx="1042366" cy="523220"/>
          </a:xfrm>
          <a:prstGeom prst="rect">
            <a:avLst/>
          </a:prstGeom>
          <a:noFill/>
        </p:spPr>
        <p:txBody>
          <a:bodyPr wrap="square" rtlCol="0">
            <a:spAutoFit/>
          </a:bodyPr>
          <a:lstStyle/>
          <a:p>
            <a:endParaRPr lang="en-US" sz="2800" dirty="0">
              <a:solidFill>
                <a:schemeClr val="bg1"/>
              </a:solidFill>
            </a:endParaRPr>
          </a:p>
        </p:txBody>
      </p:sp>
      <p:sp>
        <p:nvSpPr>
          <p:cNvPr id="11" name="TextBox 10">
            <a:extLst>
              <a:ext uri="{FF2B5EF4-FFF2-40B4-BE49-F238E27FC236}">
                <a16:creationId xmlns="" xmlns:a16="http://schemas.microsoft.com/office/drawing/2014/main" id="{1403D457-288E-498A-9AF2-EF7B05B86D6D}"/>
              </a:ext>
            </a:extLst>
          </p:cNvPr>
          <p:cNvSpPr txBox="1"/>
          <p:nvPr/>
        </p:nvSpPr>
        <p:spPr>
          <a:xfrm>
            <a:off x="1767581" y="671749"/>
            <a:ext cx="1846980" cy="707886"/>
          </a:xfrm>
          <a:prstGeom prst="rect">
            <a:avLst/>
          </a:prstGeom>
          <a:noFill/>
        </p:spPr>
        <p:txBody>
          <a:bodyPr wrap="none" rtlCol="0">
            <a:spAutoFit/>
          </a:bodyPr>
          <a:lstStyle/>
          <a:p>
            <a:r>
              <a:rPr lang="sr-Latn-RS" sz="40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Theme</a:t>
            </a:r>
            <a:endParaRPr lang="en-US" sz="40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Tree>
    <p:extLst>
      <p:ext uri="{BB962C8B-B14F-4D97-AF65-F5344CB8AC3E}">
        <p14:creationId xmlns="" xmlns:p14="http://schemas.microsoft.com/office/powerpoint/2010/main" val="14909143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25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25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p:bldP spid="10" grpId="1"/>
      <p:bldP spid="7"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 xmlns:a16="http://schemas.microsoft.com/office/drawing/2014/main" id="{9ABF4405-1C7F-4EBA-87C7-6CFA56B1D1E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0709"/>
            <a:ext cx="12192000" cy="6868709"/>
          </a:xfrm>
          <a:prstGeom prst="rect">
            <a:avLst/>
          </a:prstGeom>
        </p:spPr>
      </p:pic>
      <p:sp>
        <p:nvSpPr>
          <p:cNvPr id="2" name="Title 1">
            <a:extLst>
              <a:ext uri="{FF2B5EF4-FFF2-40B4-BE49-F238E27FC236}">
                <a16:creationId xmlns="" xmlns:a16="http://schemas.microsoft.com/office/drawing/2014/main" id="{B3CC48B2-B2A4-461B-8B16-A933FC351EDB}"/>
              </a:ext>
            </a:extLst>
          </p:cNvPr>
          <p:cNvSpPr>
            <a:spLocks noGrp="1"/>
          </p:cNvSpPr>
          <p:nvPr>
            <p:ph type="title"/>
          </p:nvPr>
        </p:nvSpPr>
        <p:spPr/>
        <p:txBody>
          <a:bodyPr/>
          <a:lstStyle/>
          <a:p>
            <a:r>
              <a:rPr lang="sr-Latn-RS" dirty="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 xmlns:a16="http://schemas.microsoft.com/office/drawing/2014/main" id="{B29762AC-30DC-4D16-AB15-1D210C374F17}"/>
              </a:ext>
            </a:extLst>
          </p:cNvPr>
          <p:cNvPicPr>
            <a:picLocks noGrp="1" noChangeAspect="1"/>
          </p:cNvPicPr>
          <p:nvPr>
            <p:ph idx="1"/>
          </p:nvPr>
        </p:nvPicPr>
        <p:blipFill>
          <a:blip r:embed="rId3" cstate="print">
            <a:extLst>
              <a:ext uri="{28A0092B-C50C-407E-A947-70E740481C1C}">
                <a14:useLocalDpi xmlns="" xmlns:a14="http://schemas.microsoft.com/office/drawing/2010/main" val="0"/>
              </a:ext>
            </a:extLst>
          </a:blip>
          <a:stretch>
            <a:fillRect/>
          </a:stretch>
        </p:blipFill>
        <p:spPr>
          <a:xfrm>
            <a:off x="6318916" y="169818"/>
            <a:ext cx="4473740" cy="2462401"/>
          </a:xfrm>
          <a:prstGeom prst="roundRect">
            <a:avLst>
              <a:gd name="adj" fmla="val 2558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 xmlns:a16="http://schemas.microsoft.com/office/drawing/2014/main" id="{41B6F5FC-7645-4004-8410-CBF2D716AFB3}"/>
              </a:ext>
            </a:extLst>
          </p:cNvPr>
          <p:cNvSpPr txBox="1"/>
          <p:nvPr/>
        </p:nvSpPr>
        <p:spPr>
          <a:xfrm>
            <a:off x="1399344" y="985519"/>
            <a:ext cx="2951449" cy="830997"/>
          </a:xfrm>
          <a:prstGeom prst="rect">
            <a:avLst/>
          </a:prstGeom>
          <a:noFill/>
        </p:spPr>
        <p:txBody>
          <a:bodyPr wrap="none" rtlCol="0">
            <a:spAutoFit/>
          </a:bodyPr>
          <a:lstStyle/>
          <a:p>
            <a:r>
              <a:rPr lang="sr-Latn-RS" sz="4800" b="1" dirty="0">
                <a:solidFill>
                  <a:schemeClr val="bg1"/>
                </a:solidFill>
                <a:effectLst>
                  <a:outerShdw blurRad="38100" dist="38100" dir="2700000" algn="tl">
                    <a:srgbClr val="000000">
                      <a:alpha val="43137"/>
                    </a:srgbClr>
                  </a:outerShdw>
                </a:effectLst>
                <a:latin typeface="Century Gothic" panose="020B0502020202020204" pitchFamily="34" charset="0"/>
              </a:rPr>
              <a:t>CATIA V5</a:t>
            </a:r>
            <a:endPar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8" name="TextBox 7">
            <a:extLst>
              <a:ext uri="{FF2B5EF4-FFF2-40B4-BE49-F238E27FC236}">
                <a16:creationId xmlns="" xmlns:a16="http://schemas.microsoft.com/office/drawing/2014/main" id="{2817BFF1-DDC8-4D2D-A132-1B645EA91B16}"/>
              </a:ext>
            </a:extLst>
          </p:cNvPr>
          <p:cNvSpPr txBox="1"/>
          <p:nvPr/>
        </p:nvSpPr>
        <p:spPr>
          <a:xfrm>
            <a:off x="2686050" y="3429000"/>
            <a:ext cx="184731" cy="369332"/>
          </a:xfrm>
          <a:prstGeom prst="rect">
            <a:avLst/>
          </a:prstGeom>
          <a:noFill/>
        </p:spPr>
        <p:txBody>
          <a:bodyPr wrap="none" rtlCol="0">
            <a:spAutoFit/>
          </a:bodyPr>
          <a:lstStyle/>
          <a:p>
            <a:endParaRPr lang="en-US" dirty="0">
              <a:effectLst>
                <a:outerShdw blurRad="38100" dist="38100" dir="2700000" algn="tl">
                  <a:srgbClr val="000000">
                    <a:alpha val="43137"/>
                  </a:srgbClr>
                </a:outerShdw>
              </a:effectLst>
            </a:endParaRPr>
          </a:p>
        </p:txBody>
      </p:sp>
      <p:sp>
        <p:nvSpPr>
          <p:cNvPr id="3" name="TextBox 2">
            <a:extLst>
              <a:ext uri="{FF2B5EF4-FFF2-40B4-BE49-F238E27FC236}">
                <a16:creationId xmlns="" xmlns:a16="http://schemas.microsoft.com/office/drawing/2014/main" id="{6D07353C-0DB7-41B3-82BB-557A9D84E4EC}"/>
              </a:ext>
            </a:extLst>
          </p:cNvPr>
          <p:cNvSpPr txBox="1"/>
          <p:nvPr/>
        </p:nvSpPr>
        <p:spPr>
          <a:xfrm>
            <a:off x="445832" y="2717864"/>
            <a:ext cx="11746168" cy="3970318"/>
          </a:xfrm>
          <a:prstGeom prst="rect">
            <a:avLst/>
          </a:prstGeom>
          <a:noFill/>
        </p:spPr>
        <p:txBody>
          <a:bodyPr wrap="square" rtlCol="0">
            <a:spAutoFit/>
          </a:bodyPr>
          <a:lstStyle/>
          <a:p>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By using the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CATIA V5 program, a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model</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of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a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solar panel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was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constructed. The model consists of six details, individually constructed. </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construction of a frame 3 cm thick,</a:t>
            </a:r>
            <a:endPar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fixed holder</a:t>
            </a:r>
            <a:r>
              <a:rPr lang="ru-RU"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ru-RU"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a carrier which serves as a support for the p</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anel,</a:t>
            </a:r>
            <a:r>
              <a:rPr lang="ru-RU"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two rivets</a:t>
            </a:r>
            <a:r>
              <a:rPr lang="ru-RU"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ru-RU"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the last constructed detail is a small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panel</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measuring 1dm X 1dm</a:t>
            </a:r>
            <a:r>
              <a:rPr lang="ru-RU"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In the next step, we joined the details one by one using the “Assembly design”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using the carrier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as the</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 fixed</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base. We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joined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the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carrier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and the fixed holder with the first rivet, then assembled them with the frame of the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panel</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using the second rivet. We then added one small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plane</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to the corner of the frame and multiplied the command to cover the inside of the frame. There are a total of two hundred small pl</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anes</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and together they form a solar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panel</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measuring 2m x 1m. In the end, we painted the final model with the appropriate colors</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 xmlns:p14="http://schemas.microsoft.com/office/powerpoint/2010/main" val="22423702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 xmlns:a16="http://schemas.microsoft.com/office/drawing/2014/main" id="{26DBB1AF-186B-4264-BBA2-4E1A3E82532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 y="-14288"/>
            <a:ext cx="12192000" cy="6858001"/>
          </a:xfrm>
          <a:prstGeom prst="rect">
            <a:avLst/>
          </a:prstGeom>
        </p:spPr>
      </p:pic>
      <p:sp>
        <p:nvSpPr>
          <p:cNvPr id="2" name="Title 1">
            <a:extLst>
              <a:ext uri="{FF2B5EF4-FFF2-40B4-BE49-F238E27FC236}">
                <a16:creationId xmlns="" xmlns:a16="http://schemas.microsoft.com/office/drawing/2014/main" id="{3A1A2B91-9AFE-4EA5-BB93-7402C7786278}"/>
              </a:ext>
            </a:extLst>
          </p:cNvPr>
          <p:cNvSpPr>
            <a:spLocks noGrp="1"/>
          </p:cNvSpPr>
          <p:nvPr>
            <p:ph type="title"/>
          </p:nvPr>
        </p:nvSpPr>
        <p:spPr/>
        <p:txBody>
          <a:bodyPr/>
          <a:lstStyle/>
          <a:p>
            <a:r>
              <a:rPr lang="sr-Latn-RS" dirty="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10" name="Content Placeholder 9">
            <a:extLst>
              <a:ext uri="{FF2B5EF4-FFF2-40B4-BE49-F238E27FC236}">
                <a16:creationId xmlns="" xmlns:a16="http://schemas.microsoft.com/office/drawing/2014/main" id="{AA595E29-1545-472E-A769-BEBE2E88F851}"/>
              </a:ext>
            </a:extLst>
          </p:cNvPr>
          <p:cNvSpPr>
            <a:spLocks noGrp="1"/>
          </p:cNvSpPr>
          <p:nvPr>
            <p:ph idx="1"/>
          </p:nvPr>
        </p:nvSpPr>
        <p:spPr>
          <a:xfrm>
            <a:off x="0" y="-1920875"/>
            <a:ext cx="10515600" cy="112345"/>
          </a:xfrm>
        </p:spPr>
        <p:txBody>
          <a:bodyPr>
            <a:normAutofit fontScale="25000" lnSpcReduction="20000"/>
          </a:bodyPr>
          <a:lstStyle/>
          <a:p>
            <a:pPr marL="0" indent="0">
              <a:buNone/>
            </a:pPr>
            <a:r>
              <a:rPr lang="sr-Latn-RS" dirty="0"/>
              <a:t>   </a:t>
            </a:r>
            <a:endParaRPr lang="en-US" dirty="0"/>
          </a:p>
        </p:txBody>
      </p:sp>
      <p:sp>
        <p:nvSpPr>
          <p:cNvPr id="7" name="TextBox 6">
            <a:extLst>
              <a:ext uri="{FF2B5EF4-FFF2-40B4-BE49-F238E27FC236}">
                <a16:creationId xmlns="" xmlns:a16="http://schemas.microsoft.com/office/drawing/2014/main" id="{B0661D46-584A-450E-8F6A-A434C3D34413}"/>
              </a:ext>
            </a:extLst>
          </p:cNvPr>
          <p:cNvSpPr txBox="1"/>
          <p:nvPr/>
        </p:nvSpPr>
        <p:spPr>
          <a:xfrm>
            <a:off x="444843" y="1556503"/>
            <a:ext cx="5968001" cy="707886"/>
          </a:xfrm>
          <a:prstGeom prst="rect">
            <a:avLst/>
          </a:prstGeom>
          <a:noFill/>
        </p:spPr>
        <p:txBody>
          <a:bodyPr wrap="square" rtlCol="0">
            <a:spAutoFit/>
          </a:bodyPr>
          <a:lstStyle/>
          <a:p>
            <a:pPr algn="ctr"/>
            <a:r>
              <a:rPr lang="en-US" sz="2000" b="1" dirty="0" smtClean="0">
                <a:solidFill>
                  <a:schemeClr val="bg1"/>
                </a:solidFill>
                <a:effectLst>
                  <a:outerShdw blurRad="38100" dist="38100" dir="2700000" algn="tl">
                    <a:srgbClr val="000000">
                      <a:alpha val="43137"/>
                    </a:srgbClr>
                  </a:outerShdw>
                </a:effectLst>
                <a:latin typeface="Century Gothic" panose="020B0502020202020204" pitchFamily="34" charset="0"/>
              </a:rPr>
              <a:t>With the help of Unity 3D, we were able to create an animation to fill the solar panel</a:t>
            </a:r>
            <a:endPar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8" name="TextBox 7">
            <a:extLst>
              <a:ext uri="{FF2B5EF4-FFF2-40B4-BE49-F238E27FC236}">
                <a16:creationId xmlns="" xmlns:a16="http://schemas.microsoft.com/office/drawing/2014/main" id="{43BE98D3-4219-486C-89D3-2AF83F6C27A9}"/>
              </a:ext>
            </a:extLst>
          </p:cNvPr>
          <p:cNvSpPr txBox="1"/>
          <p:nvPr/>
        </p:nvSpPr>
        <p:spPr>
          <a:xfrm>
            <a:off x="476251" y="2794998"/>
            <a:ext cx="11239500" cy="3046988"/>
          </a:xfrm>
          <a:prstGeom prst="rect">
            <a:avLst/>
          </a:prstGeom>
          <a:noFill/>
        </p:spPr>
        <p:txBody>
          <a:bodyPr wrap="square" rtlCol="0">
            <a:spAutoFit/>
          </a:bodyPr>
          <a:lstStyle/>
          <a:p>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We created a large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panel </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using the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3D Object</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command and used it to form a 3D model</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of a cube</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Clicking on the cube opens its specifications on the side and there we adjust the dimensions to make a square measuring 1dm x 1dm. After that we created a large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panel</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measuring 2m x 1m. We created 3 new materials using the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Create&gt; Material</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option in the Project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tree</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to set a specific color for each material. The first material is for a large gray p</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anel</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while the other two materials are for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the </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two shades of blue. We set up the animations by selecting the desired model and opening the Animation window. Inside it, we set the start point and end point with their coordinates. We adjust</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ed</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the speed of the animation by clicking on the model, after adding the animation, an additional window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Animator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opens, where clicking on the name given for the animation opens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yet another </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window where we can adjust the speed and additional parameters related to that model. We set up the </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sr-Cyrl-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ССШ</a:t>
            </a:r>
            <a:r>
              <a:rPr lang="sr-Latn-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by assigning specific materials to the specific squares, which are lighter in color and which we had previously created. By repeating these steps, we create 200 squares with animations. They create the final animation shown on the next slide which is recorded using the OBS Studio recording program</a:t>
            </a:r>
            <a:endParaRPr lang="ru-RU" sz="16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12" name="finished">
            <a:hlinkClick r:id="" action="ppaction://media"/>
            <a:extLst>
              <a:ext uri="{FF2B5EF4-FFF2-40B4-BE49-F238E27FC236}">
                <a16:creationId xmlns="" xmlns:a16="http://schemas.microsoft.com/office/drawing/2014/main" id="{8064DB1E-95E6-43E8-A352-E88B342A586F}"/>
              </a:ext>
            </a:extLst>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6986017" y="155366"/>
            <a:ext cx="3794610" cy="2469978"/>
          </a:xfrm>
          <a:prstGeom prst="roundRect">
            <a:avLst>
              <a:gd name="adj" fmla="val 5783"/>
            </a:avLst>
          </a:prstGeom>
          <a:ln>
            <a:noFill/>
          </a:ln>
          <a:effectLst/>
          <a:scene3d>
            <a:camera prst="perspectiveRelaxed" fov="3600000">
              <a:rot lat="21000000" lon="1140000" rev="21240000"/>
            </a:camera>
            <a:lightRig rig="twoPt" dir="t">
              <a:rot lat="0" lon="0" rev="10200000"/>
            </a:lightRig>
          </a:scene3d>
          <a:sp3d contourW="6350">
            <a:bevelT w="165100" h="31750"/>
            <a:contourClr>
              <a:srgbClr val="969696"/>
            </a:contourClr>
          </a:sp3d>
        </p:spPr>
      </p:pic>
      <p:sp>
        <p:nvSpPr>
          <p:cNvPr id="3" name="TextBox 2">
            <a:extLst>
              <a:ext uri="{FF2B5EF4-FFF2-40B4-BE49-F238E27FC236}">
                <a16:creationId xmlns="" xmlns:a16="http://schemas.microsoft.com/office/drawing/2014/main" id="{20869FFB-5F38-4124-BA32-D4847418AD09}"/>
              </a:ext>
            </a:extLst>
          </p:cNvPr>
          <p:cNvSpPr txBox="1"/>
          <p:nvPr/>
        </p:nvSpPr>
        <p:spPr>
          <a:xfrm>
            <a:off x="1978956" y="498257"/>
            <a:ext cx="2593980" cy="830997"/>
          </a:xfrm>
          <a:prstGeom prst="rect">
            <a:avLst/>
          </a:prstGeom>
          <a:noFill/>
        </p:spPr>
        <p:txBody>
          <a:bodyPr wrap="none" rtlCol="0">
            <a:spAutoFit/>
          </a:bodyPr>
          <a:lstStyle/>
          <a:p>
            <a:r>
              <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rPr>
              <a:t>Unity</a:t>
            </a:r>
            <a:r>
              <a:rPr lang="en-US" sz="48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rPr>
              <a:t>3D</a:t>
            </a:r>
          </a:p>
        </p:txBody>
      </p:sp>
    </p:spTree>
    <p:extLst>
      <p:ext uri="{BB962C8B-B14F-4D97-AF65-F5344CB8AC3E}">
        <p14:creationId xmlns="" xmlns:p14="http://schemas.microsoft.com/office/powerpoint/2010/main" val="20000664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2"/>
                </p:tgtEl>
              </p:cMediaNode>
            </p:video>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 xmlns:a16="http://schemas.microsoft.com/office/drawing/2014/main" id="{D8C1E392-30C1-415D-A609-9EF2215FCC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 xmlns:a16="http://schemas.microsoft.com/office/drawing/2014/main" id="{901A4411-8B96-4736-8D99-8D399229A522}"/>
              </a:ext>
            </a:extLst>
          </p:cNvPr>
          <p:cNvSpPr txBox="1"/>
          <p:nvPr/>
        </p:nvSpPr>
        <p:spPr>
          <a:xfrm>
            <a:off x="232453" y="447586"/>
            <a:ext cx="6825294" cy="5693866"/>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rPr>
              <a:t>AutoCAD</a:t>
            </a:r>
            <a:endParaRPr lang="sr-Cyrl-RS" sz="4800" b="1" dirty="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sr-Latn-R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We constructed this model in AutoCAD. We first changed the workspace to 3D Basics. Using the "Bo</a:t>
            </a:r>
            <a:r>
              <a:rPr lang="sr-Latn-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x</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 command, we created a body measuring 1 dm x 1 dm x 0.5 dm. With the </a:t>
            </a:r>
            <a:r>
              <a:rPr lang="sr-Latn-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Array</a:t>
            </a:r>
            <a:r>
              <a:rPr lang="sr-Latn-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 command, we multiplied the body to form a p</a:t>
            </a:r>
            <a:r>
              <a:rPr lang="sr-Latn-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anel</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 measuring 1 m x 2 m x 0.05 m. We changed the color, made a new Layer in which we change the color of certain 1x1 </a:t>
            </a:r>
            <a:r>
              <a:rPr lang="sr-Latn-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planes</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 that form the letters </a:t>
            </a:r>
            <a:r>
              <a:rPr lang="sr-Cyrl-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“ССШ”</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 Finally, we change the </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Vis</a:t>
            </a:r>
            <a:r>
              <a:rPr lang="sr-Latn-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u</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al </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style, in order to get a more realistic look of is model.</a:t>
            </a:r>
            <a:endParaRPr lang="en-U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4" name="Picture 3">
            <a:extLst>
              <a:ext uri="{FF2B5EF4-FFF2-40B4-BE49-F238E27FC236}">
                <a16:creationId xmlns="" xmlns:a16="http://schemas.microsoft.com/office/drawing/2014/main" id="{3CE80F68-BE1E-48E2-A9E4-E5612964F52A}"/>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artisticTexturizer/>
                    </a14:imgEffect>
                  </a14:imgLayer>
                </a14:imgProps>
              </a:ext>
            </a:extLst>
          </a:blip>
          <a:stretch>
            <a:fillRect/>
          </a:stretch>
        </p:blipFill>
        <p:spPr>
          <a:xfrm>
            <a:off x="7170939" y="1860838"/>
            <a:ext cx="4788608" cy="30348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 xmlns:p14="http://schemas.microsoft.com/office/powerpoint/2010/main" val="7680499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195D36-E91E-4E2F-B54E-47CA44590A7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5298C83-6FEA-498F-B637-9C50EB0306FB}"/>
              </a:ext>
            </a:extLst>
          </p:cNvPr>
          <p:cNvSpPr>
            <a:spLocks noGrp="1"/>
          </p:cNvSpPr>
          <p:nvPr>
            <p:ph idx="1"/>
          </p:nvPr>
        </p:nvSpPr>
        <p:spPr/>
        <p:txBody>
          <a:bodyPr/>
          <a:lstStyle/>
          <a:p>
            <a:endParaRPr lang="en-US"/>
          </a:p>
        </p:txBody>
      </p:sp>
      <p:pic>
        <p:nvPicPr>
          <p:cNvPr id="4" name="Content Placeholder 8">
            <a:extLst>
              <a:ext uri="{FF2B5EF4-FFF2-40B4-BE49-F238E27FC236}">
                <a16:creationId xmlns="" xmlns:a16="http://schemas.microsoft.com/office/drawing/2014/main" id="{795B5E36-F755-4993-857D-22DFCFE71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6858001"/>
          </a:xfrm>
          <a:prstGeom prst="rect">
            <a:avLst/>
          </a:prstGeom>
        </p:spPr>
      </p:pic>
      <p:pic>
        <p:nvPicPr>
          <p:cNvPr id="14" name="Picture 4" descr="A picture containing object, clock&#10;&#10;Description generated with very high confidence">
            <a:extLst>
              <a:ext uri="{FF2B5EF4-FFF2-40B4-BE49-F238E27FC236}">
                <a16:creationId xmlns="" xmlns:a16="http://schemas.microsoft.com/office/drawing/2014/main" id="{6A44C1CB-AC52-47F2-81E9-48AEC00DE9BD}"/>
              </a:ext>
            </a:extLst>
          </p:cNvPr>
          <p:cNvPicPr>
            <a:picLocks noChangeAspect="1"/>
          </p:cNvPicPr>
          <p:nvPr/>
        </p:nvPicPr>
        <p:blipFill rotWithShape="1">
          <a:blip r:embed="rId3"/>
          <a:srcRect l="6661" t="5885" r="3332" b="16737"/>
          <a:stretch/>
        </p:blipFill>
        <p:spPr>
          <a:xfrm>
            <a:off x="2122988" y="2703652"/>
            <a:ext cx="5493475" cy="317341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 xmlns:a16="http://schemas.microsoft.com/office/drawing/2014/main" id="{5092BB7F-03AF-4526-91BB-C24DF7FA46FA}"/>
              </a:ext>
            </a:extLst>
          </p:cNvPr>
          <p:cNvSpPr txBox="1"/>
          <p:nvPr/>
        </p:nvSpPr>
        <p:spPr>
          <a:xfrm>
            <a:off x="763765" y="438120"/>
            <a:ext cx="3979205" cy="14533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sr-Latn-RS" sz="3600" b="1" cap="all" dirty="0" smtClean="0">
                <a:ln w="3175" cmpd="sng">
                  <a:noFill/>
                </a:ln>
                <a:solidFill>
                  <a:schemeClr val="bg1"/>
                </a:solidFill>
                <a:latin typeface="+mj-lt"/>
                <a:ea typeface="+mj-ea"/>
                <a:cs typeface="+mj-cs"/>
              </a:rPr>
              <a:t>“</a:t>
            </a:r>
            <a:r>
              <a:rPr lang="en-US" sz="3600" b="1" cap="all" dirty="0" smtClean="0">
                <a:ln w="3175" cmpd="sng">
                  <a:noFill/>
                </a:ln>
                <a:solidFill>
                  <a:schemeClr val="bg1"/>
                </a:solidFill>
                <a:latin typeface="+mj-lt"/>
                <a:ea typeface="+mj-ea"/>
                <a:cs typeface="+mj-cs"/>
              </a:rPr>
              <a:t>ССШ</a:t>
            </a:r>
            <a:r>
              <a:rPr lang="sr-Latn-RS" sz="3600" b="1" cap="all" dirty="0" smtClean="0">
                <a:ln w="3175" cmpd="sng">
                  <a:noFill/>
                </a:ln>
                <a:solidFill>
                  <a:schemeClr val="bg1"/>
                </a:solidFill>
                <a:latin typeface="+mj-lt"/>
                <a:ea typeface="+mj-ea"/>
                <a:cs typeface="+mj-cs"/>
              </a:rPr>
              <a:t>”</a:t>
            </a:r>
            <a:r>
              <a:rPr lang="en-US" sz="3600" b="1" cap="all" dirty="0" smtClean="0">
                <a:ln w="3175" cmpd="sng">
                  <a:noFill/>
                </a:ln>
                <a:solidFill>
                  <a:schemeClr val="bg1"/>
                </a:solidFill>
                <a:latin typeface="+mj-lt"/>
                <a:ea typeface="+mj-ea"/>
                <a:cs typeface="+mj-cs"/>
              </a:rPr>
              <a:t> 3D-PRESENTATION</a:t>
            </a:r>
            <a:r>
              <a:rPr lang="en-US" sz="3600" cap="all" dirty="0" smtClean="0">
                <a:ln w="3175" cmpd="sng">
                  <a:noFill/>
                </a:ln>
                <a:solidFill>
                  <a:schemeClr val="bg1"/>
                </a:solidFill>
                <a:latin typeface="+mj-lt"/>
                <a:ea typeface="+mj-ea"/>
                <a:cs typeface="+mj-cs"/>
              </a:rPr>
              <a:t>:</a:t>
            </a:r>
            <a:endParaRPr lang="sr-Cyrl-RS" sz="3600" cap="all" dirty="0">
              <a:ln w="3175" cmpd="sng">
                <a:noFill/>
              </a:ln>
              <a:solidFill>
                <a:schemeClr val="bg1"/>
              </a:solidFill>
              <a:latin typeface="+mj-lt"/>
              <a:ea typeface="+mj-ea"/>
              <a:cs typeface="+mj-cs"/>
            </a:endParaRPr>
          </a:p>
        </p:txBody>
      </p:sp>
      <p:sp>
        <p:nvSpPr>
          <p:cNvPr id="16" name="TextBox 15">
            <a:extLst>
              <a:ext uri="{FF2B5EF4-FFF2-40B4-BE49-F238E27FC236}">
                <a16:creationId xmlns="" xmlns:a16="http://schemas.microsoft.com/office/drawing/2014/main" id="{0576B540-5ED3-46FF-A5D0-382C7293874F}"/>
              </a:ext>
            </a:extLst>
          </p:cNvPr>
          <p:cNvSpPr txBox="1"/>
          <p:nvPr/>
        </p:nvSpPr>
        <p:spPr>
          <a:xfrm>
            <a:off x="5608658" y="176228"/>
            <a:ext cx="4532600" cy="21807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Aft>
                <a:spcPts val="1000"/>
              </a:spcAft>
              <a:buClr>
                <a:schemeClr val="tx1"/>
              </a:buClr>
              <a:buSzPct val="100000"/>
            </a:pPr>
            <a:r>
              <a:rPr lang="en-US" sz="2000" dirty="0" smtClean="0">
                <a:solidFill>
                  <a:schemeClr val="bg1"/>
                </a:solidFill>
              </a:rPr>
              <a:t>The panel model is presented on the grid of squares as a 3D presentation which prints the initial letters, ie. </a:t>
            </a:r>
            <a:r>
              <a:rPr lang="sr-Latn-RS" sz="2000" dirty="0" smtClean="0">
                <a:solidFill>
                  <a:schemeClr val="bg1"/>
                </a:solidFill>
              </a:rPr>
              <a:t>the </a:t>
            </a:r>
            <a:r>
              <a:rPr lang="en-US" sz="2000" dirty="0" smtClean="0">
                <a:solidFill>
                  <a:schemeClr val="bg1"/>
                </a:solidFill>
              </a:rPr>
              <a:t>abbreviation of the name of our school </a:t>
            </a:r>
            <a:r>
              <a:rPr lang="sr-Latn-RS" sz="2000" dirty="0" smtClean="0">
                <a:solidFill>
                  <a:schemeClr val="bg1"/>
                </a:solidFill>
              </a:rPr>
              <a:t>“</a:t>
            </a:r>
            <a:r>
              <a:rPr lang="sr-Cyrl-RS" sz="2000" b="1" dirty="0" smtClean="0">
                <a:solidFill>
                  <a:schemeClr val="bg1"/>
                </a:solidFill>
              </a:rPr>
              <a:t>С</a:t>
            </a:r>
            <a:r>
              <a:rPr lang="sr-Cyrl-RS" sz="2000" dirty="0" smtClean="0">
                <a:solidFill>
                  <a:schemeClr val="bg1"/>
                </a:solidFill>
              </a:rPr>
              <a:t>РЕДЊА </a:t>
            </a:r>
            <a:r>
              <a:rPr lang="sr-Cyrl-RS" sz="2000" b="1" dirty="0">
                <a:solidFill>
                  <a:schemeClr val="bg1"/>
                </a:solidFill>
              </a:rPr>
              <a:t>С</a:t>
            </a:r>
            <a:r>
              <a:rPr lang="sr-Cyrl-RS" sz="2000" dirty="0">
                <a:solidFill>
                  <a:schemeClr val="bg1"/>
                </a:solidFill>
              </a:rPr>
              <a:t>ТРУЧНА </a:t>
            </a:r>
            <a:r>
              <a:rPr lang="sr-Cyrl-RS" sz="2000" b="1" dirty="0" smtClean="0">
                <a:solidFill>
                  <a:schemeClr val="bg1"/>
                </a:solidFill>
              </a:rPr>
              <a:t>Ш</a:t>
            </a:r>
            <a:r>
              <a:rPr lang="sr-Cyrl-RS" sz="2000" dirty="0" smtClean="0">
                <a:solidFill>
                  <a:schemeClr val="bg1"/>
                </a:solidFill>
              </a:rPr>
              <a:t>КОЛА</a:t>
            </a:r>
            <a:r>
              <a:rPr lang="sr-Latn-RS" sz="2000" dirty="0" smtClean="0">
                <a:solidFill>
                  <a:schemeClr val="bg1"/>
                </a:solidFill>
              </a:rPr>
              <a:t>”</a:t>
            </a:r>
            <a:endParaRPr lang="en-US" sz="2000" dirty="0">
              <a:solidFill>
                <a:schemeClr val="bg1"/>
              </a:solidFill>
            </a:endParaRPr>
          </a:p>
        </p:txBody>
      </p:sp>
      <p:sp>
        <p:nvSpPr>
          <p:cNvPr id="5" name="TextBox 4">
            <a:extLst>
              <a:ext uri="{FF2B5EF4-FFF2-40B4-BE49-F238E27FC236}">
                <a16:creationId xmlns="" xmlns:a16="http://schemas.microsoft.com/office/drawing/2014/main" id="{E38BF8B0-6D09-47D6-A3DD-32552A703483}"/>
              </a:ext>
            </a:extLst>
          </p:cNvPr>
          <p:cNvSpPr txBox="1"/>
          <p:nvPr/>
        </p:nvSpPr>
        <p:spPr>
          <a:xfrm>
            <a:off x="8167456" y="4153870"/>
            <a:ext cx="3151333" cy="1477328"/>
          </a:xfrm>
          <a:prstGeom prst="rect">
            <a:avLst/>
          </a:prstGeom>
          <a:noFill/>
        </p:spPr>
        <p:txBody>
          <a:bodyPr wrap="square" rtlCol="0">
            <a:spAutoFit/>
          </a:bodyPr>
          <a:lstStyle/>
          <a:p>
            <a:r>
              <a:rPr lang="en-US" dirty="0" smtClean="0">
                <a:solidFill>
                  <a:schemeClr val="bg1"/>
                </a:solidFill>
              </a:rPr>
              <a:t>The letters appear </a:t>
            </a:r>
            <a:r>
              <a:rPr lang="sr-Latn-RS" dirty="0" smtClean="0">
                <a:solidFill>
                  <a:schemeClr val="bg1"/>
                </a:solidFill>
              </a:rPr>
              <a:t>one by one</a:t>
            </a:r>
            <a:r>
              <a:rPr lang="en-US" dirty="0" smtClean="0">
                <a:solidFill>
                  <a:schemeClr val="bg1"/>
                </a:solidFill>
              </a:rPr>
              <a:t> until the entire abbreviation </a:t>
            </a:r>
            <a:r>
              <a:rPr lang="sr-Latn-RS" dirty="0" smtClean="0">
                <a:solidFill>
                  <a:schemeClr val="bg1"/>
                </a:solidFill>
              </a:rPr>
              <a:t>has appeared </a:t>
            </a:r>
            <a:r>
              <a:rPr lang="sr-Cyrl-RS" dirty="0" smtClean="0">
                <a:solidFill>
                  <a:schemeClr val="bg1"/>
                </a:solidFill>
              </a:rPr>
              <a:t>-</a:t>
            </a:r>
            <a:r>
              <a:rPr lang="sr-Latn-RS" dirty="0" smtClean="0">
                <a:solidFill>
                  <a:schemeClr val="bg1"/>
                </a:solidFill>
              </a:rPr>
              <a:t> </a:t>
            </a:r>
            <a:r>
              <a:rPr lang="sr-Cyrl-RS" b="1" dirty="0" smtClean="0">
                <a:solidFill>
                  <a:schemeClr val="bg1"/>
                </a:solidFill>
              </a:rPr>
              <a:t>ССШ</a:t>
            </a:r>
            <a:endParaRPr lang="en-US" b="1" dirty="0">
              <a:solidFill>
                <a:schemeClr val="bg1"/>
              </a:solidFill>
            </a:endParaRPr>
          </a:p>
          <a:p>
            <a:endParaRPr lang="en-US" dirty="0"/>
          </a:p>
        </p:txBody>
      </p:sp>
    </p:spTree>
    <p:extLst>
      <p:ext uri="{BB962C8B-B14F-4D97-AF65-F5344CB8AC3E}">
        <p14:creationId xmlns="" xmlns:p14="http://schemas.microsoft.com/office/powerpoint/2010/main" val="19682745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 xmlns:a16="http://schemas.microsoft.com/office/drawing/2014/main" id="{D8C1E392-30C1-415D-A609-9EF2215FCC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 xmlns:a16="http://schemas.microsoft.com/office/drawing/2014/main" id="{901A4411-8B96-4736-8D99-8D399229A522}"/>
              </a:ext>
            </a:extLst>
          </p:cNvPr>
          <p:cNvSpPr txBox="1"/>
          <p:nvPr/>
        </p:nvSpPr>
        <p:spPr>
          <a:xfrm>
            <a:off x="1371650" y="891660"/>
            <a:ext cx="1042366" cy="523220"/>
          </a:xfrm>
          <a:prstGeom prst="rect">
            <a:avLst/>
          </a:prstGeom>
          <a:noFill/>
        </p:spPr>
        <p:txBody>
          <a:bodyPr wrap="square" rtlCol="0">
            <a:spAutoFit/>
          </a:bodyPr>
          <a:lstStyle/>
          <a:p>
            <a:endParaRPr lang="en-US" sz="2800" dirty="0">
              <a:solidFill>
                <a:schemeClr val="bg1"/>
              </a:solidFill>
            </a:endParaRPr>
          </a:p>
        </p:txBody>
      </p:sp>
      <p:pic>
        <p:nvPicPr>
          <p:cNvPr id="12" name="Picture 11">
            <a:extLst>
              <a:ext uri="{FF2B5EF4-FFF2-40B4-BE49-F238E27FC236}">
                <a16:creationId xmlns="" xmlns:a16="http://schemas.microsoft.com/office/drawing/2014/main" id="{B87B080C-E043-4A49-A06D-ED02E07720B1}"/>
              </a:ext>
            </a:extLst>
          </p:cNvPr>
          <p:cNvPicPr>
            <a:picLocks noChangeAspect="1"/>
          </p:cNvPicPr>
          <p:nvPr/>
        </p:nvPicPr>
        <p:blipFill>
          <a:blip r:embed="rId3"/>
          <a:stretch>
            <a:fillRect/>
          </a:stretch>
        </p:blipFill>
        <p:spPr>
          <a:xfrm>
            <a:off x="-95998" y="2544011"/>
            <a:ext cx="7102456" cy="4243184"/>
          </a:xfrm>
          <a:prstGeom prst="rect">
            <a:avLst/>
          </a:prstGeom>
        </p:spPr>
      </p:pic>
      <p:pic>
        <p:nvPicPr>
          <p:cNvPr id="13" name="Picture 12">
            <a:extLst>
              <a:ext uri="{FF2B5EF4-FFF2-40B4-BE49-F238E27FC236}">
                <a16:creationId xmlns="" xmlns:a16="http://schemas.microsoft.com/office/drawing/2014/main" id="{77D0C058-FA83-4C6D-A602-E267A4867A33}"/>
              </a:ext>
            </a:extLst>
          </p:cNvPr>
          <p:cNvPicPr>
            <a:picLocks noChangeAspect="1"/>
          </p:cNvPicPr>
          <p:nvPr/>
        </p:nvPicPr>
        <p:blipFill>
          <a:blip r:embed="rId4"/>
          <a:stretch>
            <a:fillRect/>
          </a:stretch>
        </p:blipFill>
        <p:spPr>
          <a:xfrm>
            <a:off x="1769540" y="367756"/>
            <a:ext cx="3371380" cy="2011854"/>
          </a:xfrm>
          <a:prstGeom prst="rect">
            <a:avLst/>
          </a:prstGeom>
        </p:spPr>
      </p:pic>
      <p:sp>
        <p:nvSpPr>
          <p:cNvPr id="4" name="Rectangle 3">
            <a:extLst>
              <a:ext uri="{FF2B5EF4-FFF2-40B4-BE49-F238E27FC236}">
                <a16:creationId xmlns="" xmlns:a16="http://schemas.microsoft.com/office/drawing/2014/main" id="{26803C97-EFDF-4441-929E-EB4B1F0EB9C3}"/>
              </a:ext>
            </a:extLst>
          </p:cNvPr>
          <p:cNvSpPr/>
          <p:nvPr/>
        </p:nvSpPr>
        <p:spPr>
          <a:xfrm>
            <a:off x="7181010" y="792334"/>
            <a:ext cx="4759198" cy="4088299"/>
          </a:xfrm>
          <a:prstGeom prst="rect">
            <a:avLst/>
          </a:prstGeom>
        </p:spPr>
        <p:txBody>
          <a:bodyPr wrap="square">
            <a:spAutoFit/>
          </a:bodyPr>
          <a:lstStyle/>
          <a:p>
            <a:pPr>
              <a:lnSpc>
                <a:spcPct val="90000"/>
              </a:lnSpc>
              <a:spcAft>
                <a:spcPts val="1000"/>
              </a:spcAft>
              <a:buClr>
                <a:schemeClr val="tx1"/>
              </a:buClr>
              <a:buSzPct val="100000"/>
            </a:pPr>
            <a:r>
              <a:rPr lang="en-US" dirty="0" smtClean="0">
                <a:solidFill>
                  <a:schemeClr val="bg1"/>
                </a:solidFill>
              </a:rPr>
              <a:t>The software is activated by the command "Space" on the keyboard where its functionality creates the text </a:t>
            </a:r>
            <a:r>
              <a:rPr lang="sr-Latn-RS" dirty="0" smtClean="0">
                <a:solidFill>
                  <a:schemeClr val="bg1"/>
                </a:solidFill>
              </a:rPr>
              <a:t>“</a:t>
            </a:r>
            <a:r>
              <a:rPr lang="sr-Cyrl-RS" dirty="0" smtClean="0">
                <a:solidFill>
                  <a:schemeClr val="bg1"/>
                </a:solidFill>
              </a:rPr>
              <a:t>ССШ</a:t>
            </a:r>
            <a:r>
              <a:rPr lang="sr-Latn-RS" dirty="0" smtClean="0">
                <a:solidFill>
                  <a:schemeClr val="bg1"/>
                </a:solidFill>
              </a:rPr>
              <a:t>”</a:t>
            </a:r>
            <a:r>
              <a:rPr lang="en-US" dirty="0" smtClean="0">
                <a:solidFill>
                  <a:schemeClr val="bg1"/>
                </a:solidFill>
              </a:rPr>
              <a:t> in pixel</a:t>
            </a:r>
            <a:r>
              <a:rPr lang="sr-Latn-RS" dirty="0" smtClean="0">
                <a:solidFill>
                  <a:schemeClr val="bg1"/>
                </a:solidFill>
              </a:rPr>
              <a:t>s</a:t>
            </a:r>
            <a:r>
              <a:rPr lang="en-US" dirty="0" smtClean="0">
                <a:solidFill>
                  <a:schemeClr val="bg1"/>
                </a:solidFill>
              </a:rPr>
              <a:t>. The project is determined on Scratch. The print is made for a solar panel that shows</a:t>
            </a:r>
            <a:r>
              <a:rPr lang="sr-Latn-RS" dirty="0" smtClean="0">
                <a:solidFill>
                  <a:schemeClr val="bg1"/>
                </a:solidFill>
              </a:rPr>
              <a:t> “</a:t>
            </a:r>
            <a:r>
              <a:rPr lang="sr-Cyrl-RS" dirty="0" smtClean="0">
                <a:solidFill>
                  <a:schemeClr val="bg1"/>
                </a:solidFill>
              </a:rPr>
              <a:t>ССШ</a:t>
            </a:r>
            <a:r>
              <a:rPr lang="sr-Latn-RS" dirty="0" smtClean="0">
                <a:solidFill>
                  <a:schemeClr val="bg1"/>
                </a:solidFill>
              </a:rPr>
              <a:t>”</a:t>
            </a:r>
            <a:r>
              <a:rPr lang="en-US" dirty="0" smtClean="0">
                <a:solidFill>
                  <a:schemeClr val="bg1"/>
                </a:solidFill>
              </a:rPr>
              <a:t> on it.</a:t>
            </a:r>
            <a:endParaRPr lang="en-US" dirty="0">
              <a:solidFill>
                <a:schemeClr val="bg1"/>
              </a:solidFill>
            </a:endParaRPr>
          </a:p>
          <a:p>
            <a:pPr>
              <a:lnSpc>
                <a:spcPct val="90000"/>
              </a:lnSpc>
              <a:spcAft>
                <a:spcPts val="1000"/>
              </a:spcAft>
              <a:buClr>
                <a:schemeClr val="tx1"/>
              </a:buClr>
              <a:buSzPct val="100000"/>
              <a:buFont typeface="Arial"/>
              <a:buChar char="•"/>
            </a:pPr>
            <a:endParaRPr lang="en-US" dirty="0">
              <a:solidFill>
                <a:schemeClr val="bg1"/>
              </a:solidFill>
            </a:endParaRPr>
          </a:p>
          <a:p>
            <a:pPr>
              <a:lnSpc>
                <a:spcPct val="90000"/>
              </a:lnSpc>
              <a:spcAft>
                <a:spcPts val="1000"/>
              </a:spcAft>
              <a:buClr>
                <a:schemeClr val="tx1"/>
              </a:buClr>
              <a:buSzPct val="100000"/>
            </a:pPr>
            <a:r>
              <a:rPr lang="en-US" dirty="0" smtClean="0">
                <a:solidFill>
                  <a:schemeClr val="bg1"/>
                </a:solidFill>
              </a:rPr>
              <a:t>We used the following "When flag clicked" commands, </a:t>
            </a:r>
            <a:r>
              <a:rPr lang="sr-Latn-RS" dirty="0" smtClean="0">
                <a:solidFill>
                  <a:schemeClr val="bg1"/>
                </a:solidFill>
              </a:rPr>
              <a:t>then</a:t>
            </a:r>
            <a:r>
              <a:rPr lang="en-US" dirty="0" smtClean="0">
                <a:solidFill>
                  <a:schemeClr val="bg1"/>
                </a:solidFill>
              </a:rPr>
              <a:t> we merged "Switch costume to grid". Finally, a new block "When space key pressed" is added, so we connected with "Repeat 41". We add "Next costume" and also "Wait 0.2 seconds".</a:t>
            </a:r>
            <a:endParaRPr lang="en-US" dirty="0">
              <a:solidFill>
                <a:schemeClr val="bg1"/>
              </a:solidFill>
              <a:cs typeface="Calibri"/>
            </a:endParaRPr>
          </a:p>
        </p:txBody>
      </p:sp>
    </p:spTree>
    <p:extLst>
      <p:ext uri="{BB962C8B-B14F-4D97-AF65-F5344CB8AC3E}">
        <p14:creationId xmlns="" xmlns:p14="http://schemas.microsoft.com/office/powerpoint/2010/main" val="33653892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195D36-E91E-4E2F-B54E-47CA44590A7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5298C83-6FEA-498F-B637-9C50EB0306FB}"/>
              </a:ext>
            </a:extLst>
          </p:cNvPr>
          <p:cNvSpPr>
            <a:spLocks noGrp="1"/>
          </p:cNvSpPr>
          <p:nvPr>
            <p:ph idx="1"/>
          </p:nvPr>
        </p:nvSpPr>
        <p:spPr/>
        <p:txBody>
          <a:bodyPr/>
          <a:lstStyle/>
          <a:p>
            <a:endParaRPr lang="en-US"/>
          </a:p>
        </p:txBody>
      </p:sp>
      <p:pic>
        <p:nvPicPr>
          <p:cNvPr id="4" name="Content Placeholder 8">
            <a:extLst>
              <a:ext uri="{FF2B5EF4-FFF2-40B4-BE49-F238E27FC236}">
                <a16:creationId xmlns="" xmlns:a16="http://schemas.microsoft.com/office/drawing/2014/main" id="{795B5E36-F755-4993-857D-22DFCFE71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6858001"/>
          </a:xfrm>
          <a:prstGeom prst="rect">
            <a:avLst/>
          </a:prstGeom>
        </p:spPr>
      </p:pic>
      <p:sp>
        <p:nvSpPr>
          <p:cNvPr id="7" name="TextBox 6"/>
          <p:cNvSpPr txBox="1"/>
          <p:nvPr/>
        </p:nvSpPr>
        <p:spPr>
          <a:xfrm>
            <a:off x="947352" y="502508"/>
            <a:ext cx="3355406" cy="369332"/>
          </a:xfrm>
          <a:prstGeom prst="rect">
            <a:avLst/>
          </a:prstGeom>
          <a:noFill/>
        </p:spPr>
        <p:txBody>
          <a:bodyPr wrap="none" rtlCol="0">
            <a:spAutoFit/>
          </a:bodyPr>
          <a:lstStyle/>
          <a:p>
            <a:r>
              <a:rPr lang="en-US" dirty="0" smtClean="0">
                <a:solidFill>
                  <a:schemeClr val="bg1"/>
                </a:solidFill>
              </a:rPr>
              <a:t>We came to the conclusion:</a:t>
            </a:r>
            <a:endParaRPr lang="en-US" dirty="0">
              <a:solidFill>
                <a:schemeClr val="bg1"/>
              </a:solidFill>
            </a:endParaRPr>
          </a:p>
        </p:txBody>
      </p:sp>
      <p:sp>
        <p:nvSpPr>
          <p:cNvPr id="8" name="TextBox 7"/>
          <p:cNvSpPr txBox="1"/>
          <p:nvPr/>
        </p:nvSpPr>
        <p:spPr>
          <a:xfrm>
            <a:off x="939114" y="980304"/>
            <a:ext cx="10823914" cy="646331"/>
          </a:xfrm>
          <a:prstGeom prst="rect">
            <a:avLst/>
          </a:prstGeom>
          <a:noFill/>
        </p:spPr>
        <p:txBody>
          <a:bodyPr wrap="square" rtlCol="0">
            <a:spAutoFit/>
          </a:bodyPr>
          <a:lstStyle/>
          <a:p>
            <a:r>
              <a:rPr lang="en-US" dirty="0" smtClean="0">
                <a:solidFill>
                  <a:schemeClr val="bg1"/>
                </a:solidFill>
              </a:rPr>
              <a:t>The area of the part of the school yard that we want to cover, in the shape of a circle, with a radius of 10m, we calculated:</a:t>
            </a:r>
            <a:endParaRPr lang="en-US" dirty="0">
              <a:solidFill>
                <a:schemeClr val="bg1"/>
              </a:solidFill>
            </a:endParaRPr>
          </a:p>
        </p:txBody>
      </p:sp>
      <p:sp>
        <p:nvSpPr>
          <p:cNvPr id="9" name="TextBox 8"/>
          <p:cNvSpPr txBox="1"/>
          <p:nvPr/>
        </p:nvSpPr>
        <p:spPr>
          <a:xfrm>
            <a:off x="930877" y="5165124"/>
            <a:ext cx="10349974" cy="1200329"/>
          </a:xfrm>
          <a:prstGeom prst="rect">
            <a:avLst/>
          </a:prstGeom>
          <a:noFill/>
        </p:spPr>
        <p:txBody>
          <a:bodyPr wrap="square" rtlCol="0">
            <a:spAutoFit/>
          </a:bodyPr>
          <a:lstStyle/>
          <a:p>
            <a:r>
              <a:rPr lang="en-US" dirty="0" smtClean="0">
                <a:solidFill>
                  <a:schemeClr val="bg1"/>
                </a:solidFill>
              </a:rPr>
              <a:t>Maximum covered area equal to our solar panel models is more economically viable if we use mini-panels, but, bearing in mind that they should contain a component of our school initials, it was decided by democratic vote that the school logo be represented in next project implementations.</a:t>
            </a:r>
            <a:endParaRPr lang="en-US" dirty="0">
              <a:solidFill>
                <a:schemeClr val="bg1"/>
              </a:solidFill>
            </a:endParaRPr>
          </a:p>
        </p:txBody>
      </p:sp>
      <p:pic>
        <p:nvPicPr>
          <p:cNvPr id="1029" name="Picture 5" descr="D:\Desktop\,kumjnyhmyhjhkl..png"/>
          <p:cNvPicPr>
            <a:picLocks noChangeAspect="1" noChangeArrowheads="1"/>
          </p:cNvPicPr>
          <p:nvPr/>
        </p:nvPicPr>
        <p:blipFill>
          <a:blip r:embed="rId3"/>
          <a:srcRect/>
          <a:stretch>
            <a:fillRect/>
          </a:stretch>
        </p:blipFill>
        <p:spPr bwMode="auto">
          <a:xfrm>
            <a:off x="987125" y="1793789"/>
            <a:ext cx="1666875" cy="3352800"/>
          </a:xfrm>
          <a:prstGeom prst="rect">
            <a:avLst/>
          </a:prstGeom>
          <a:noFill/>
        </p:spPr>
      </p:pic>
      <p:sp>
        <p:nvSpPr>
          <p:cNvPr id="17" name="TextBox 16"/>
          <p:cNvSpPr txBox="1"/>
          <p:nvPr/>
        </p:nvSpPr>
        <p:spPr>
          <a:xfrm>
            <a:off x="2339546" y="3731742"/>
            <a:ext cx="3682314" cy="369332"/>
          </a:xfrm>
          <a:prstGeom prst="rect">
            <a:avLst/>
          </a:prstGeom>
          <a:noFill/>
        </p:spPr>
        <p:txBody>
          <a:bodyPr wrap="square" rtlCol="0">
            <a:spAutoFit/>
          </a:bodyPr>
          <a:lstStyle/>
          <a:p>
            <a:r>
              <a:rPr lang="en-US" dirty="0" smtClean="0">
                <a:solidFill>
                  <a:schemeClr val="bg1"/>
                </a:solidFill>
              </a:rPr>
              <a:t>31400 mini-panels</a:t>
            </a:r>
            <a:endParaRPr lang="en-US" dirty="0">
              <a:solidFill>
                <a:schemeClr val="bg1"/>
              </a:solidFill>
            </a:endParaRPr>
          </a:p>
        </p:txBody>
      </p:sp>
      <p:sp>
        <p:nvSpPr>
          <p:cNvPr id="19" name="TextBox 18"/>
          <p:cNvSpPr txBox="1"/>
          <p:nvPr/>
        </p:nvSpPr>
        <p:spPr>
          <a:xfrm>
            <a:off x="2174789" y="4555525"/>
            <a:ext cx="1798890" cy="369332"/>
          </a:xfrm>
          <a:prstGeom prst="rect">
            <a:avLst/>
          </a:prstGeom>
          <a:noFill/>
        </p:spPr>
        <p:txBody>
          <a:bodyPr wrap="none" rtlCol="0">
            <a:spAutoFit/>
          </a:bodyPr>
          <a:lstStyle/>
          <a:p>
            <a:r>
              <a:rPr lang="en-US" dirty="0" smtClean="0">
                <a:solidFill>
                  <a:schemeClr val="bg1"/>
                </a:solidFill>
              </a:rPr>
              <a:t>157 big panels</a:t>
            </a:r>
            <a:endParaRPr lang="en-US" dirty="0">
              <a:solidFill>
                <a:schemeClr val="bg1"/>
              </a:solidFill>
            </a:endParaRPr>
          </a:p>
        </p:txBody>
      </p:sp>
    </p:spTree>
    <p:extLst>
      <p:ext uri="{BB962C8B-B14F-4D97-AF65-F5344CB8AC3E}">
        <p14:creationId xmlns="" xmlns:p14="http://schemas.microsoft.com/office/powerpoint/2010/main" val="243961913"/>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195D36-E91E-4E2F-B54E-47CA44590A7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5298C83-6FEA-498F-B637-9C50EB0306FB}"/>
              </a:ext>
            </a:extLst>
          </p:cNvPr>
          <p:cNvSpPr>
            <a:spLocks noGrp="1"/>
          </p:cNvSpPr>
          <p:nvPr>
            <p:ph idx="1"/>
          </p:nvPr>
        </p:nvSpPr>
        <p:spPr/>
        <p:txBody>
          <a:bodyPr/>
          <a:lstStyle/>
          <a:p>
            <a:endParaRPr lang="en-US"/>
          </a:p>
        </p:txBody>
      </p:sp>
      <p:pic>
        <p:nvPicPr>
          <p:cNvPr id="4" name="Content Placeholder 8">
            <a:extLst>
              <a:ext uri="{FF2B5EF4-FFF2-40B4-BE49-F238E27FC236}">
                <a16:creationId xmlns="" xmlns:a16="http://schemas.microsoft.com/office/drawing/2014/main" id="{795B5E36-F755-4993-857D-22DFCFE713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1"/>
          </a:xfrm>
          <a:prstGeom prst="rect">
            <a:avLst/>
          </a:prstGeom>
        </p:spPr>
      </p:pic>
      <p:sp>
        <p:nvSpPr>
          <p:cNvPr id="5" name="TextBox 4">
            <a:extLst>
              <a:ext uri="{FF2B5EF4-FFF2-40B4-BE49-F238E27FC236}">
                <a16:creationId xmlns="" xmlns:a16="http://schemas.microsoft.com/office/drawing/2014/main" id="{519C2FD8-40B3-4668-946E-8FB32CC42C9F}"/>
              </a:ext>
            </a:extLst>
          </p:cNvPr>
          <p:cNvSpPr txBox="1"/>
          <p:nvPr/>
        </p:nvSpPr>
        <p:spPr>
          <a:xfrm>
            <a:off x="191129" y="522308"/>
            <a:ext cx="2185214" cy="707886"/>
          </a:xfrm>
          <a:prstGeom prst="rect">
            <a:avLst/>
          </a:prstGeom>
          <a:noFill/>
        </p:spPr>
        <p:txBody>
          <a:bodyPr wrap="none" rtlCol="0">
            <a:spAutoFit/>
          </a:bodyPr>
          <a:lstStyle/>
          <a:p>
            <a:r>
              <a:rPr lang="sr-Latn-RS" sz="4000" b="1" dirty="0">
                <a:solidFill>
                  <a:schemeClr val="bg1"/>
                </a:solidFill>
                <a:effectLst>
                  <a:outerShdw blurRad="38100" dist="38100" dir="2700000" algn="tl">
                    <a:srgbClr val="000000">
                      <a:alpha val="43137"/>
                    </a:srgbClr>
                  </a:outerShdw>
                </a:effectLst>
                <a:latin typeface="Century Gothic" panose="020B0502020202020204" pitchFamily="34" charset="0"/>
              </a:rPr>
              <a:t>Skratch</a:t>
            </a:r>
            <a:r>
              <a:rPr lang="sr-Latn-RS" sz="4000" b="1" dirty="0">
                <a:effectLst>
                  <a:outerShdw blurRad="38100" dist="38100" dir="2700000" algn="tl">
                    <a:srgbClr val="000000">
                      <a:alpha val="43137"/>
                    </a:srgbClr>
                  </a:outerShdw>
                </a:effectLst>
                <a:latin typeface="Century Gothic" panose="020B0502020202020204" pitchFamily="34" charset="0"/>
              </a:rPr>
              <a:t> </a:t>
            </a:r>
            <a:endParaRPr lang="en-US" sz="4000" b="1" dirty="0">
              <a:effectLst>
                <a:outerShdw blurRad="38100" dist="38100" dir="2700000" algn="tl">
                  <a:srgbClr val="000000">
                    <a:alpha val="43137"/>
                  </a:srgbClr>
                </a:outerShdw>
              </a:effectLst>
              <a:latin typeface="Century Gothic" panose="020B0502020202020204" pitchFamily="34" charset="0"/>
            </a:endParaRPr>
          </a:p>
        </p:txBody>
      </p:sp>
      <p:sp>
        <p:nvSpPr>
          <p:cNvPr id="7" name="TextBox 6">
            <a:extLst>
              <a:ext uri="{FF2B5EF4-FFF2-40B4-BE49-F238E27FC236}">
                <a16:creationId xmlns="" xmlns:a16="http://schemas.microsoft.com/office/drawing/2014/main" id="{ADA9A885-6670-46D2-8624-02878898CC45}"/>
              </a:ext>
            </a:extLst>
          </p:cNvPr>
          <p:cNvSpPr txBox="1"/>
          <p:nvPr/>
        </p:nvSpPr>
        <p:spPr>
          <a:xfrm>
            <a:off x="371128" y="3240038"/>
            <a:ext cx="8672256" cy="2308324"/>
          </a:xfrm>
          <a:prstGeom prst="rect">
            <a:avLst/>
          </a:prstGeom>
          <a:noFill/>
        </p:spPr>
        <p:txBody>
          <a:bodyPr wrap="square" rtlCol="0">
            <a:spAutoFit/>
          </a:bodyPr>
          <a:lstStyle/>
          <a:p>
            <a:r>
              <a:rPr lang="en-US" sz="2400" dirty="0" smtClean="0">
                <a:solidFill>
                  <a:schemeClr val="bg1"/>
                </a:solidFill>
                <a:effectLst>
                  <a:outerShdw blurRad="38100" dist="38100" dir="2700000" algn="tl">
                    <a:srgbClr val="000000">
                      <a:alpha val="43137"/>
                    </a:srgbClr>
                  </a:outerShdw>
                </a:effectLst>
                <a:latin typeface="Arial Narrow" panose="020B0606020202030204" pitchFamily="34" charset="0"/>
              </a:rPr>
              <a:t>We formed a mosaic in the game </a:t>
            </a:r>
            <a:r>
              <a:rPr lang="sr-Latn-RS" sz="2400" dirty="0" smtClean="0">
                <a:solidFill>
                  <a:schemeClr val="bg1"/>
                </a:solidFill>
                <a:effectLst>
                  <a:outerShdw blurRad="38100" dist="38100" dir="2700000" algn="tl">
                    <a:srgbClr val="000000">
                      <a:alpha val="43137"/>
                    </a:srgbClr>
                  </a:outerShdw>
                </a:effectLst>
                <a:latin typeface="Arial Narrow" panose="020B0606020202030204" pitchFamily="34" charset="0"/>
              </a:rPr>
              <a:t>that consists of</a:t>
            </a:r>
            <a:r>
              <a:rPr lang="en-US" sz="2400" dirty="0" smtClean="0">
                <a:solidFill>
                  <a:schemeClr val="bg1"/>
                </a:solidFill>
                <a:effectLst>
                  <a:outerShdw blurRad="38100" dist="38100" dir="2700000" algn="tl">
                    <a:srgbClr val="000000">
                      <a:alpha val="43137"/>
                    </a:srgbClr>
                  </a:outerShdw>
                </a:effectLst>
                <a:latin typeface="Arial Narrow" panose="020B0606020202030204" pitchFamily="34" charset="0"/>
              </a:rPr>
              <a:t> 4 levels. Each level is based on one of</a:t>
            </a:r>
            <a:r>
              <a:rPr lang="sr-Latn-RS" sz="2400" dirty="0" smtClean="0">
                <a:solidFill>
                  <a:schemeClr val="bg1"/>
                </a:solidFill>
                <a:effectLst>
                  <a:outerShdw blurRad="38100" dist="38100" dir="2700000" algn="tl">
                    <a:srgbClr val="000000">
                      <a:alpha val="43137"/>
                    </a:srgbClr>
                  </a:outerShdw>
                </a:effectLst>
                <a:latin typeface="Arial Narrow" panose="020B0606020202030204" pitchFamily="34" charset="0"/>
              </a:rPr>
              <a:t> the</a:t>
            </a:r>
            <a:r>
              <a:rPr lang="en-US" sz="2400" dirty="0" smtClean="0">
                <a:solidFill>
                  <a:schemeClr val="bg1"/>
                </a:solidFill>
                <a:effectLst>
                  <a:outerShdw blurRad="38100" dist="38100" dir="2700000" algn="tl">
                    <a:srgbClr val="000000">
                      <a:alpha val="43137"/>
                    </a:srgbClr>
                  </a:outerShdw>
                </a:effectLst>
                <a:latin typeface="Arial Narrow" panose="020B0606020202030204" pitchFamily="34" charset="0"/>
              </a:rPr>
              <a:t> 4 seasons. In the first level, all lines must be collected. When you collect them, they merge and form a right triangle. In the next level you avoid the red and catch the blue parables. In the third level, you avoid clouds that represent ellipses. To pass the last level you have to catch sin and cos.</a:t>
            </a:r>
            <a:endParaRPr lang="ru-RU" sz="2400" dirty="0">
              <a:solidFill>
                <a:schemeClr val="bg1"/>
              </a:solidFill>
              <a:effectLst>
                <a:outerShdw blurRad="38100" dist="38100" dir="2700000" algn="tl">
                  <a:srgbClr val="000000">
                    <a:alpha val="43137"/>
                  </a:srgbClr>
                </a:outerShdw>
              </a:effectLst>
              <a:latin typeface="Arial Narrow" panose="020B0606020202030204" pitchFamily="34" charset="0"/>
            </a:endParaRPr>
          </a:p>
        </p:txBody>
      </p:sp>
      <p:pic>
        <p:nvPicPr>
          <p:cNvPr id="8" name="Picture 7">
            <a:extLst>
              <a:ext uri="{FF2B5EF4-FFF2-40B4-BE49-F238E27FC236}">
                <a16:creationId xmlns="" xmlns:a16="http://schemas.microsoft.com/office/drawing/2014/main" id="{D94118A5-1F77-43FC-B75D-036CB88B4CC4}"/>
              </a:ext>
            </a:extLst>
          </p:cNvPr>
          <p:cNvPicPr>
            <a:picLocks noChangeAspect="1"/>
          </p:cNvPicPr>
          <p:nvPr/>
        </p:nvPicPr>
        <p:blipFill>
          <a:blip r:embed="rId3" cstate="print"/>
          <a:stretch>
            <a:fillRect/>
          </a:stretch>
        </p:blipFill>
        <p:spPr>
          <a:xfrm>
            <a:off x="6104189" y="275567"/>
            <a:ext cx="2475500" cy="1816263"/>
          </a:xfrm>
          <a:prstGeom prst="rect">
            <a:avLst/>
          </a:prstGeom>
        </p:spPr>
      </p:pic>
      <p:pic>
        <p:nvPicPr>
          <p:cNvPr id="9" name="Picture 8">
            <a:extLst>
              <a:ext uri="{FF2B5EF4-FFF2-40B4-BE49-F238E27FC236}">
                <a16:creationId xmlns="" xmlns:a16="http://schemas.microsoft.com/office/drawing/2014/main" id="{BDD6E052-5D3C-4005-B02A-39DE61CBE594}"/>
              </a:ext>
            </a:extLst>
          </p:cNvPr>
          <p:cNvPicPr>
            <a:picLocks noChangeAspect="1"/>
          </p:cNvPicPr>
          <p:nvPr/>
        </p:nvPicPr>
        <p:blipFill>
          <a:blip r:embed="rId4" cstate="print"/>
          <a:stretch>
            <a:fillRect/>
          </a:stretch>
        </p:blipFill>
        <p:spPr>
          <a:xfrm>
            <a:off x="9263901" y="275567"/>
            <a:ext cx="2475500" cy="1850564"/>
          </a:xfrm>
          <a:prstGeom prst="rect">
            <a:avLst/>
          </a:prstGeom>
        </p:spPr>
      </p:pic>
      <p:pic>
        <p:nvPicPr>
          <p:cNvPr id="10" name="Picture 9">
            <a:extLst>
              <a:ext uri="{FF2B5EF4-FFF2-40B4-BE49-F238E27FC236}">
                <a16:creationId xmlns="" xmlns:a16="http://schemas.microsoft.com/office/drawing/2014/main" id="{65732E4E-75B9-4D9C-A7F1-248E8CCA6983}"/>
              </a:ext>
            </a:extLst>
          </p:cNvPr>
          <p:cNvPicPr>
            <a:picLocks noChangeAspect="1"/>
          </p:cNvPicPr>
          <p:nvPr/>
        </p:nvPicPr>
        <p:blipFill>
          <a:blip r:embed="rId5" cstate="print"/>
          <a:stretch>
            <a:fillRect/>
          </a:stretch>
        </p:blipFill>
        <p:spPr>
          <a:xfrm>
            <a:off x="9118135" y="2456956"/>
            <a:ext cx="2475501" cy="1850591"/>
          </a:xfrm>
          <a:prstGeom prst="rect">
            <a:avLst/>
          </a:prstGeom>
        </p:spPr>
      </p:pic>
      <p:pic>
        <p:nvPicPr>
          <p:cNvPr id="11" name="Picture 10">
            <a:extLst>
              <a:ext uri="{FF2B5EF4-FFF2-40B4-BE49-F238E27FC236}">
                <a16:creationId xmlns="" xmlns:a16="http://schemas.microsoft.com/office/drawing/2014/main" id="{9E512E83-91C9-4F8B-B7C8-F627CEDE280D}"/>
              </a:ext>
            </a:extLst>
          </p:cNvPr>
          <p:cNvPicPr>
            <a:picLocks noChangeAspect="1"/>
          </p:cNvPicPr>
          <p:nvPr/>
        </p:nvPicPr>
        <p:blipFill>
          <a:blip r:embed="rId6" cstate="print"/>
          <a:stretch>
            <a:fillRect/>
          </a:stretch>
        </p:blipFill>
        <p:spPr>
          <a:xfrm>
            <a:off x="9118135" y="4656053"/>
            <a:ext cx="2475501" cy="1840481"/>
          </a:xfrm>
          <a:prstGeom prst="rect">
            <a:avLst/>
          </a:prstGeom>
        </p:spPr>
      </p:pic>
      <p:pic>
        <p:nvPicPr>
          <p:cNvPr id="14" name="Picture 13">
            <a:extLst>
              <a:ext uri="{FF2B5EF4-FFF2-40B4-BE49-F238E27FC236}">
                <a16:creationId xmlns="" xmlns:a16="http://schemas.microsoft.com/office/drawing/2014/main" id="{4D0F2D0B-92F0-49DC-AAD6-57CB3A423CF0}"/>
              </a:ext>
            </a:extLst>
          </p:cNvPr>
          <p:cNvPicPr>
            <a:picLocks noChangeAspect="1"/>
          </p:cNvPicPr>
          <p:nvPr/>
        </p:nvPicPr>
        <p:blipFill>
          <a:blip r:embed="rId7"/>
          <a:stretch>
            <a:fillRect/>
          </a:stretch>
        </p:blipFill>
        <p:spPr>
          <a:xfrm>
            <a:off x="3012881" y="241266"/>
            <a:ext cx="2407096" cy="1816263"/>
          </a:xfrm>
          <a:prstGeom prst="rect">
            <a:avLst/>
          </a:prstGeom>
        </p:spPr>
      </p:pic>
    </p:spTree>
    <p:extLst>
      <p:ext uri="{BB962C8B-B14F-4D97-AF65-F5344CB8AC3E}">
        <p14:creationId xmlns="" xmlns:p14="http://schemas.microsoft.com/office/powerpoint/2010/main" val="7468108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B700EB-0E7B-4F47-AC9C-D8D9FD0A94EE}"/>
              </a:ext>
            </a:extLst>
          </p:cNvPr>
          <p:cNvSpPr>
            <a:spLocks noGrp="1"/>
          </p:cNvSpPr>
          <p:nvPr>
            <p:ph type="title"/>
          </p:nvPr>
        </p:nvSpPr>
        <p:spPr/>
        <p:txBody>
          <a:bodyPr/>
          <a:lstStyle/>
          <a:p>
            <a:r>
              <a:rPr lang="sr-Latn-RS" dirty="0">
                <a:effectLst>
                  <a:outerShdw blurRad="38100" dist="38100" dir="2700000" algn="tl">
                    <a:srgbClr val="000000">
                      <a:alpha val="43137"/>
                    </a:srgbClr>
                  </a:outerShdw>
                </a:effectLst>
              </a:rPr>
              <a:t>ž</a:t>
            </a:r>
            <a:endParaRPr lang="en-US" dirty="0">
              <a:effectLst>
                <a:outerShdw blurRad="38100" dist="38100" dir="2700000" algn="tl">
                  <a:srgbClr val="000000">
                    <a:alpha val="43137"/>
                  </a:srgbClr>
                </a:outerShdw>
              </a:effectLst>
            </a:endParaRPr>
          </a:p>
        </p:txBody>
      </p:sp>
      <p:pic>
        <p:nvPicPr>
          <p:cNvPr id="14" name="Content Placeholder 13">
            <a:extLst>
              <a:ext uri="{FF2B5EF4-FFF2-40B4-BE49-F238E27FC236}">
                <a16:creationId xmlns="" xmlns:a16="http://schemas.microsoft.com/office/drawing/2014/main" id="{A89C40BE-EE2B-41D6-8A44-919F936AF3CF}"/>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440872" y="1173467"/>
            <a:ext cx="5756728" cy="35575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Content Placeholder 8">
            <a:extLst>
              <a:ext uri="{FF2B5EF4-FFF2-40B4-BE49-F238E27FC236}">
                <a16:creationId xmlns="" xmlns:a16="http://schemas.microsoft.com/office/drawing/2014/main" id="{BA0CF5C8-481E-4DA3-99B0-AEAD212F75E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1"/>
            <a:ext cx="12192000" cy="6858001"/>
          </a:xfrm>
          <a:prstGeom prst="rect">
            <a:avLst/>
          </a:prstGeom>
        </p:spPr>
      </p:pic>
      <p:sp>
        <p:nvSpPr>
          <p:cNvPr id="5" name="TextBox 4">
            <a:extLst>
              <a:ext uri="{FF2B5EF4-FFF2-40B4-BE49-F238E27FC236}">
                <a16:creationId xmlns="" xmlns:a16="http://schemas.microsoft.com/office/drawing/2014/main" id="{3E1DF8A9-7982-49D0-A6E2-6D460986D5FE}"/>
              </a:ext>
            </a:extLst>
          </p:cNvPr>
          <p:cNvSpPr txBox="1"/>
          <p:nvPr/>
        </p:nvSpPr>
        <p:spPr>
          <a:xfrm>
            <a:off x="393587" y="274807"/>
            <a:ext cx="6335486" cy="707886"/>
          </a:xfrm>
          <a:prstGeom prst="rect">
            <a:avLst/>
          </a:prstGeom>
          <a:noFill/>
        </p:spPr>
        <p:txBody>
          <a:bodyPr wrap="square" rtlCol="0">
            <a:spAutoFit/>
          </a:bodyPr>
          <a:lstStyle/>
          <a:p>
            <a:r>
              <a:rPr lang="sr-Latn-RS" sz="4000" b="1" dirty="0" smtClean="0">
                <a:solidFill>
                  <a:schemeClr val="bg1"/>
                </a:solidFill>
                <a:effectLst>
                  <a:outerShdw blurRad="38100" dist="38100" dir="2700000" algn="tl">
                    <a:srgbClr val="000000">
                      <a:alpha val="43137"/>
                    </a:srgbClr>
                  </a:outerShdw>
                </a:effectLst>
                <a:latin typeface="Century Gothic" panose="020B0502020202020204" pitchFamily="34" charset="0"/>
              </a:rPr>
              <a:t>WE RESEARCHED...</a:t>
            </a:r>
            <a:endParaRPr lang="sr-Latn-RS" sz="4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6" name="TextBox 5">
            <a:extLst>
              <a:ext uri="{FF2B5EF4-FFF2-40B4-BE49-F238E27FC236}">
                <a16:creationId xmlns="" xmlns:a16="http://schemas.microsoft.com/office/drawing/2014/main" id="{46B0F198-B53D-4113-9F8E-3ACFB7947B37}"/>
              </a:ext>
            </a:extLst>
          </p:cNvPr>
          <p:cNvSpPr txBox="1"/>
          <p:nvPr/>
        </p:nvSpPr>
        <p:spPr>
          <a:xfrm>
            <a:off x="6657721" y="458966"/>
            <a:ext cx="5257800" cy="1754326"/>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Elon Musk recently introduced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solar tile, which in his vision of the future, should replace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ugly solar panels on roofs and announced that their solar roof will be cheaper to manufacture and install than a traditional roof.</a:t>
            </a:r>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7" name="TextBox 6">
            <a:extLst>
              <a:ext uri="{FF2B5EF4-FFF2-40B4-BE49-F238E27FC236}">
                <a16:creationId xmlns="" xmlns:a16="http://schemas.microsoft.com/office/drawing/2014/main" id="{E4196AE0-830F-47F5-A907-807B31C98A78}"/>
              </a:ext>
            </a:extLst>
          </p:cNvPr>
          <p:cNvSpPr txBox="1"/>
          <p:nvPr/>
        </p:nvSpPr>
        <p:spPr>
          <a:xfrm>
            <a:off x="4286250" y="4001294"/>
            <a:ext cx="184731" cy="369332"/>
          </a:xfrm>
          <a:prstGeom prst="rect">
            <a:avLst/>
          </a:prstGeom>
          <a:noFill/>
        </p:spPr>
        <p:txBody>
          <a:bodyPr wrap="none" rtlCol="0">
            <a:spAutoFit/>
          </a:bodyPr>
          <a:lstStyle/>
          <a:p>
            <a:endParaRPr lang="en-US" dirty="0">
              <a:effectLst>
                <a:outerShdw blurRad="38100" dist="38100" dir="2700000" algn="tl">
                  <a:srgbClr val="000000">
                    <a:alpha val="43137"/>
                  </a:srgbClr>
                </a:outerShdw>
              </a:effectLst>
            </a:endParaRPr>
          </a:p>
        </p:txBody>
      </p:sp>
      <p:sp>
        <p:nvSpPr>
          <p:cNvPr id="8" name="TextBox 7">
            <a:extLst>
              <a:ext uri="{FF2B5EF4-FFF2-40B4-BE49-F238E27FC236}">
                <a16:creationId xmlns="" xmlns:a16="http://schemas.microsoft.com/office/drawing/2014/main" id="{646903DA-090D-4267-B89C-8A1D047CD6B4}"/>
              </a:ext>
            </a:extLst>
          </p:cNvPr>
          <p:cNvSpPr txBox="1"/>
          <p:nvPr/>
        </p:nvSpPr>
        <p:spPr>
          <a:xfrm>
            <a:off x="670392" y="4881525"/>
            <a:ext cx="10851215" cy="707886"/>
          </a:xfrm>
          <a:prstGeom prst="rect">
            <a:avLst/>
          </a:prstGeom>
          <a:noFill/>
        </p:spPr>
        <p:txBody>
          <a:bodyPr wrap="square" rtlCol="0">
            <a:spAutoFit/>
          </a:bodyPr>
          <a:lstStyle/>
          <a:p>
            <a:pPr algn="ct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This tile is made of glass and looks almost the same as the classic one, but it also</a:t>
            </a:r>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produces electricity.</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5" name="TextBox 14">
            <a:extLst>
              <a:ext uri="{FF2B5EF4-FFF2-40B4-BE49-F238E27FC236}">
                <a16:creationId xmlns="" xmlns:a16="http://schemas.microsoft.com/office/drawing/2014/main" id="{CCA4A833-39E2-4F2D-8B21-803520B01277}"/>
              </a:ext>
            </a:extLst>
          </p:cNvPr>
          <p:cNvSpPr txBox="1"/>
          <p:nvPr/>
        </p:nvSpPr>
        <p:spPr>
          <a:xfrm>
            <a:off x="666086" y="5836975"/>
            <a:ext cx="11525914" cy="969496"/>
          </a:xfrm>
          <a:prstGeom prst="rect">
            <a:avLst/>
          </a:prstGeom>
          <a:noFill/>
        </p:spPr>
        <p:txBody>
          <a:bodyPr wrap="square" rtlCol="0">
            <a:spAutoFit/>
          </a:bodyPr>
          <a:lstStyle/>
          <a:p>
            <a:pPr algn="ctr"/>
            <a:r>
              <a:rPr lang="en-US" sz="1900" b="1" dirty="0" smtClean="0">
                <a:solidFill>
                  <a:schemeClr val="bg1"/>
                </a:solidFill>
                <a:effectLst>
                  <a:outerShdw blurRad="38100" dist="38100" dir="2700000" algn="tl">
                    <a:srgbClr val="000000">
                      <a:alpha val="43137"/>
                    </a:srgbClr>
                  </a:outerShdw>
                </a:effectLst>
                <a:latin typeface="Century Gothic" panose="020B0502020202020204" pitchFamily="34" charset="0"/>
              </a:rPr>
              <a:t>The </a:t>
            </a:r>
            <a:r>
              <a:rPr lang="sr-Latn-RS" sz="1900" b="1" dirty="0" smtClean="0">
                <a:solidFill>
                  <a:schemeClr val="bg1"/>
                </a:solidFill>
                <a:effectLst>
                  <a:outerShdw blurRad="38100" dist="38100" dir="2700000" algn="tl">
                    <a:srgbClr val="000000">
                      <a:alpha val="43137"/>
                    </a:srgbClr>
                  </a:outerShdw>
                </a:effectLst>
                <a:latin typeface="Century Gothic" panose="020B0502020202020204" pitchFamily="34" charset="0"/>
              </a:rPr>
              <a:t>original</a:t>
            </a:r>
            <a:r>
              <a:rPr lang="en-US" sz="1900" b="1" dirty="0" smtClean="0">
                <a:solidFill>
                  <a:schemeClr val="bg1"/>
                </a:solidFill>
                <a:effectLst>
                  <a:outerShdw blurRad="38100" dist="38100" dir="2700000" algn="tl">
                    <a:srgbClr val="000000">
                      <a:alpha val="43137"/>
                    </a:srgbClr>
                  </a:outerShdw>
                </a:effectLst>
                <a:latin typeface="Century Gothic" panose="020B0502020202020204" pitchFamily="34" charset="0"/>
              </a:rPr>
              <a:t> question is: "Do you want a roof that looks better, lasts twice as long, is cheaper and produces electricity?"</a:t>
            </a:r>
            <a:endParaRPr lang="ru-RU" sz="1900" b="1" dirty="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en-US" sz="1900" dirty="0">
              <a:effectLst>
                <a:outerShdw blurRad="38100" dist="38100" dir="2700000" algn="tl">
                  <a:srgbClr val="000000">
                    <a:alpha val="43137"/>
                  </a:srgbClr>
                </a:outerShdw>
              </a:effectLst>
            </a:endParaRPr>
          </a:p>
        </p:txBody>
      </p:sp>
      <p:sp>
        <p:nvSpPr>
          <p:cNvPr id="11" name="TextBox 10">
            <a:extLst>
              <a:ext uri="{FF2B5EF4-FFF2-40B4-BE49-F238E27FC236}">
                <a16:creationId xmlns="" xmlns:a16="http://schemas.microsoft.com/office/drawing/2014/main" id="{7F57EA5D-67DF-4CE0-97A4-17DAAAC37108}"/>
              </a:ext>
            </a:extLst>
          </p:cNvPr>
          <p:cNvSpPr txBox="1"/>
          <p:nvPr/>
        </p:nvSpPr>
        <p:spPr>
          <a:xfrm>
            <a:off x="6657721" y="2771287"/>
            <a:ext cx="5257800" cy="1477328"/>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Musk expects that the savings will come with the delivery of goods. The traditional tile is heavy, bulky and brittle.</a:t>
            </a:r>
          </a:p>
          <a:p>
            <a:pPr algn="ct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Musk’s tile is a fifth lighter than</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 a</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classic</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 roof</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tile and easier to transport.</a:t>
            </a:r>
            <a:endParaRPr lang="sr-Latn-R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3" name="Picture 2">
            <a:extLst>
              <a:ext uri="{FF2B5EF4-FFF2-40B4-BE49-F238E27FC236}">
                <a16:creationId xmlns="" xmlns:a16="http://schemas.microsoft.com/office/drawing/2014/main" id="{B45048F7-6FC2-4448-A941-92D06B2A00CB}"/>
              </a:ext>
            </a:extLst>
          </p:cNvPr>
          <p:cNvPicPr>
            <a:picLocks noChangeAspect="1"/>
          </p:cNvPicPr>
          <p:nvPr/>
        </p:nvPicPr>
        <p:blipFill>
          <a:blip r:embed="rId4"/>
          <a:stretch>
            <a:fillRect/>
          </a:stretch>
        </p:blipFill>
        <p:spPr>
          <a:xfrm>
            <a:off x="371500" y="1041046"/>
            <a:ext cx="5944115" cy="3743268"/>
          </a:xfrm>
          <a:prstGeom prst="rect">
            <a:avLst/>
          </a:prstGeom>
        </p:spPr>
      </p:pic>
    </p:spTree>
    <p:extLst>
      <p:ext uri="{BB962C8B-B14F-4D97-AF65-F5344CB8AC3E}">
        <p14:creationId xmlns="" xmlns:p14="http://schemas.microsoft.com/office/powerpoint/2010/main" val="348728501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CFFD01-23CA-4851-94CC-1C8E5CA43622}"/>
              </a:ext>
            </a:extLst>
          </p:cNvPr>
          <p:cNvSpPr>
            <a:spLocks noGrp="1"/>
          </p:cNvSpPr>
          <p:nvPr>
            <p:ph type="title"/>
          </p:nvPr>
        </p:nvSpPr>
        <p:spPr/>
        <p:txBody>
          <a:bodyPr/>
          <a:lstStyle/>
          <a:p>
            <a:endParaRPr lang="en-US" b="1" dirty="0">
              <a:effectLst>
                <a:outerShdw blurRad="38100" dist="38100" dir="2700000" algn="tl">
                  <a:srgbClr val="000000">
                    <a:alpha val="43137"/>
                  </a:srgbClr>
                </a:outerShdw>
              </a:effectLst>
            </a:endParaRPr>
          </a:p>
        </p:txBody>
      </p:sp>
      <p:pic>
        <p:nvPicPr>
          <p:cNvPr id="7" name="Content Placeholder 6">
            <a:extLst>
              <a:ext uri="{FF2B5EF4-FFF2-40B4-BE49-F238E27FC236}">
                <a16:creationId xmlns="" xmlns:a16="http://schemas.microsoft.com/office/drawing/2014/main" id="{AC7D3A5B-ED4D-4896-BBDB-6B0F55C7ADC2}"/>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10124343" y="225304"/>
            <a:ext cx="1648557" cy="1465384"/>
          </a:xfrm>
        </p:spPr>
      </p:pic>
      <p:pic>
        <p:nvPicPr>
          <p:cNvPr id="4" name="Content Placeholder 8">
            <a:extLst>
              <a:ext uri="{FF2B5EF4-FFF2-40B4-BE49-F238E27FC236}">
                <a16:creationId xmlns="" xmlns:a16="http://schemas.microsoft.com/office/drawing/2014/main" id="{B55ACCED-258C-4958-B18F-3FFB17C78CA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8796" y="-28010"/>
            <a:ext cx="12192000" cy="6858001"/>
          </a:xfrm>
          <a:prstGeom prst="rect">
            <a:avLst/>
          </a:prstGeom>
        </p:spPr>
      </p:pic>
      <p:sp>
        <p:nvSpPr>
          <p:cNvPr id="5" name="TextBox 4">
            <a:extLst>
              <a:ext uri="{FF2B5EF4-FFF2-40B4-BE49-F238E27FC236}">
                <a16:creationId xmlns="" xmlns:a16="http://schemas.microsoft.com/office/drawing/2014/main" id="{A03CB9E7-46AD-4EBD-9014-856E1D1D4737}"/>
              </a:ext>
            </a:extLst>
          </p:cNvPr>
          <p:cNvSpPr txBox="1"/>
          <p:nvPr/>
        </p:nvSpPr>
        <p:spPr>
          <a:xfrm>
            <a:off x="166810" y="348283"/>
            <a:ext cx="11606090" cy="1200329"/>
          </a:xfrm>
          <a:prstGeom prst="rect">
            <a:avLst/>
          </a:prstGeom>
          <a:noFill/>
        </p:spPr>
        <p:txBody>
          <a:bodyPr wrap="square" rtlCol="0">
            <a:spAutoFit/>
          </a:bodyPr>
          <a:lstStyle/>
          <a:p>
            <a:pPr algn="ctr"/>
            <a:r>
              <a:rPr lang="sr-Latn-RS" sz="3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OUR MOSAIC</a:t>
            </a:r>
            <a:endParaRPr lang="sr-Cyrl-RS" sz="3600" b="1"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3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A board</a:t>
            </a:r>
            <a:r>
              <a:rPr lang="en-US" sz="3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 game</a:t>
            </a:r>
            <a:r>
              <a:rPr lang="sr-Latn-RS" sz="3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3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sr-Latn-RS" sz="3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3600" b="1" dirty="0" smtClean="0">
                <a:solidFill>
                  <a:schemeClr val="bg1"/>
                </a:solidFill>
                <a:effectLst>
                  <a:outerShdw blurRad="38100" dist="38100" dir="2700000" algn="tl">
                    <a:srgbClr val="000000">
                      <a:alpha val="43137"/>
                    </a:srgbClr>
                  </a:outerShdw>
                </a:effectLst>
                <a:latin typeface="Century Gothic" panose="020B0502020202020204" pitchFamily="34" charset="0"/>
              </a:rPr>
              <a:t>implementation in teaching</a:t>
            </a:r>
            <a:endParaRPr lang="en-US" sz="36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6" name="TextBox 5">
            <a:extLst>
              <a:ext uri="{FF2B5EF4-FFF2-40B4-BE49-F238E27FC236}">
                <a16:creationId xmlns="" xmlns:a16="http://schemas.microsoft.com/office/drawing/2014/main" id="{9AECC821-DE9A-4060-A125-6C7EF5C5D129}"/>
              </a:ext>
            </a:extLst>
          </p:cNvPr>
          <p:cNvSpPr txBox="1"/>
          <p:nvPr/>
        </p:nvSpPr>
        <p:spPr>
          <a:xfrm>
            <a:off x="3917507" y="1841255"/>
            <a:ext cx="6684885" cy="1015663"/>
          </a:xfrm>
          <a:prstGeom prst="rect">
            <a:avLst/>
          </a:prstGeom>
          <a:noFill/>
        </p:spPr>
        <p:txBody>
          <a:bodyPr wrap="square" rtlCol="0">
            <a:spAutoFit/>
          </a:bodyPr>
          <a:lstStyle/>
          <a:p>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We </a:t>
            </a:r>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created </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a game consisting of 20 </a:t>
            </a:r>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planes</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 Each </a:t>
            </a:r>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plane </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has one number on one side and a part of the image on the other</a:t>
            </a:r>
            <a:endParaRPr lang="en-US" sz="2000" dirty="0">
              <a:effectLst>
                <a:outerShdw blurRad="38100" dist="38100" dir="2700000" algn="tl">
                  <a:srgbClr val="000000">
                    <a:alpha val="43137"/>
                  </a:srgbClr>
                </a:outerShdw>
              </a:effectLst>
            </a:endParaRPr>
          </a:p>
        </p:txBody>
      </p:sp>
      <p:sp>
        <p:nvSpPr>
          <p:cNvPr id="8" name="TextBox 7">
            <a:extLst>
              <a:ext uri="{FF2B5EF4-FFF2-40B4-BE49-F238E27FC236}">
                <a16:creationId xmlns="" xmlns:a16="http://schemas.microsoft.com/office/drawing/2014/main" id="{A6F4A46F-F1A0-4A1B-A923-34BDAAB96C95}"/>
              </a:ext>
            </a:extLst>
          </p:cNvPr>
          <p:cNvSpPr txBox="1"/>
          <p:nvPr/>
        </p:nvSpPr>
        <p:spPr>
          <a:xfrm>
            <a:off x="3927929" y="3084946"/>
            <a:ext cx="8093496" cy="2246769"/>
          </a:xfrm>
          <a:prstGeom prst="rect">
            <a:avLst/>
          </a:prstGeom>
          <a:noFill/>
        </p:spPr>
        <p:txBody>
          <a:bodyPr wrap="square" rtlCol="0">
            <a:spAutoFit/>
          </a:bodyPr>
          <a:lstStyle/>
          <a:p>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Each number has it</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’s own question. The contestant chooses a number and gets a question. When the contestant answers correctly, he turns the plane and thus reveals a part of the picture.</a:t>
            </a:r>
            <a:endParaRPr lang="ru-RU" sz="2000"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ru-RU" sz="2000"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Questions can be adapted</a:t>
            </a:r>
          </a:p>
          <a:p>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any teaching material</a:t>
            </a:r>
            <a:r>
              <a:rPr lang="ru-RU"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9" name="TextBox 8">
            <a:extLst>
              <a:ext uri="{FF2B5EF4-FFF2-40B4-BE49-F238E27FC236}">
                <a16:creationId xmlns="" xmlns:a16="http://schemas.microsoft.com/office/drawing/2014/main" id="{D687FDDA-6A06-40C4-A506-3557A1B2F507}"/>
              </a:ext>
            </a:extLst>
          </p:cNvPr>
          <p:cNvSpPr txBox="1"/>
          <p:nvPr/>
        </p:nvSpPr>
        <p:spPr>
          <a:xfrm>
            <a:off x="1698760" y="5870146"/>
            <a:ext cx="6321116" cy="707886"/>
          </a:xfrm>
          <a:prstGeom prst="rect">
            <a:avLst/>
          </a:prstGeom>
          <a:noFill/>
        </p:spPr>
        <p:txBody>
          <a:bodyPr wrap="square" rtlCol="0">
            <a:spAutoFit/>
          </a:bodyPr>
          <a:lstStyle/>
          <a:p>
            <a:pPr algn="ctr"/>
            <a:r>
              <a:rPr lang="en-US" sz="2000" b="1" dirty="0" smtClean="0">
                <a:solidFill>
                  <a:schemeClr val="bg1"/>
                </a:solidFill>
                <a:effectLst>
                  <a:outerShdw blurRad="38100" dist="38100" dir="2700000" algn="tl">
                    <a:srgbClr val="000000">
                      <a:alpha val="43137"/>
                    </a:srgbClr>
                  </a:outerShdw>
                </a:effectLst>
                <a:latin typeface="Century Gothic" panose="020B0502020202020204" pitchFamily="34" charset="0"/>
              </a:rPr>
              <a:t>The goal of the game is to guess what is in the photo with as few open planes as possible</a:t>
            </a:r>
            <a:endPar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3" name="Picture 2">
            <a:extLst>
              <a:ext uri="{FF2B5EF4-FFF2-40B4-BE49-F238E27FC236}">
                <a16:creationId xmlns="" xmlns:a16="http://schemas.microsoft.com/office/drawing/2014/main" id="{1CBBB8D7-F996-4029-9AC0-37DC60735A1D}"/>
              </a:ext>
            </a:extLst>
          </p:cNvPr>
          <p:cNvPicPr>
            <a:picLocks noChangeAspect="1"/>
          </p:cNvPicPr>
          <p:nvPr/>
        </p:nvPicPr>
        <p:blipFill>
          <a:blip r:embed="rId4" cstate="print"/>
          <a:stretch>
            <a:fillRect/>
          </a:stretch>
        </p:blipFill>
        <p:spPr>
          <a:xfrm>
            <a:off x="442435" y="1940044"/>
            <a:ext cx="2983163" cy="37407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 xmlns:a16="http://schemas.microsoft.com/office/drawing/2014/main" id="{ACAAED2F-980B-428C-A90E-A4439B308D1F}"/>
              </a:ext>
            </a:extLst>
          </p:cNvPr>
          <p:cNvPicPr>
            <a:picLocks noChangeAspect="1"/>
          </p:cNvPicPr>
          <p:nvPr/>
        </p:nvPicPr>
        <p:blipFill>
          <a:blip r:embed="rId5" cstate="print"/>
          <a:stretch>
            <a:fillRect/>
          </a:stretch>
        </p:blipFill>
        <p:spPr>
          <a:xfrm>
            <a:off x="8541859" y="4420487"/>
            <a:ext cx="3382599" cy="23185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 xmlns:p14="http://schemas.microsoft.com/office/powerpoint/2010/main" val="11697977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circle(in)">
                                      <p:cBhvr>
                                        <p:cTn id="2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DC4329-4C98-4927-99E6-E0A32ED69247}"/>
              </a:ext>
            </a:extLst>
          </p:cNvPr>
          <p:cNvSpPr>
            <a:spLocks noGrp="1"/>
          </p:cNvSpPr>
          <p:nvPr>
            <p:ph type="title"/>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sp>
        <p:nvSpPr>
          <p:cNvPr id="3" name="Content Placeholder 2">
            <a:extLst>
              <a:ext uri="{FF2B5EF4-FFF2-40B4-BE49-F238E27FC236}">
                <a16:creationId xmlns="" xmlns:a16="http://schemas.microsoft.com/office/drawing/2014/main" id="{20D03CAB-3406-496E-BF50-251B79C1F092}"/>
              </a:ext>
            </a:extLst>
          </p:cNvPr>
          <p:cNvSpPr>
            <a:spLocks noGrp="1"/>
          </p:cNvSpPr>
          <p:nvPr>
            <p:ph idx="1"/>
          </p:nvPr>
        </p:nvSpPr>
        <p:spPr/>
        <p:txBody>
          <a:bodyPr/>
          <a:lstStyle/>
          <a:p>
            <a:endParaRPr lang="en-US" sz="2400" dirty="0">
              <a:effectLst>
                <a:outerShdw blurRad="38100" dist="38100" dir="2700000" algn="tl">
                  <a:srgbClr val="000000">
                    <a:alpha val="43137"/>
                  </a:srgbClr>
                </a:outerShdw>
              </a:effectLst>
              <a:latin typeface="Century Gothic" panose="020B0502020202020204" pitchFamily="34" charset="0"/>
            </a:endParaRPr>
          </a:p>
        </p:txBody>
      </p:sp>
      <p:pic>
        <p:nvPicPr>
          <p:cNvPr id="4" name="Content Placeholder 8">
            <a:extLst>
              <a:ext uri="{FF2B5EF4-FFF2-40B4-BE49-F238E27FC236}">
                <a16:creationId xmlns="" xmlns:a16="http://schemas.microsoft.com/office/drawing/2014/main" id="{B596F069-3071-401C-8FBD-C2514C4A4A0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 y="-7008"/>
            <a:ext cx="12192000" cy="6858001"/>
          </a:xfrm>
          <a:prstGeom prst="rect">
            <a:avLst/>
          </a:prstGeom>
        </p:spPr>
      </p:pic>
      <p:sp>
        <p:nvSpPr>
          <p:cNvPr id="5" name="TextBox 4">
            <a:extLst>
              <a:ext uri="{FF2B5EF4-FFF2-40B4-BE49-F238E27FC236}">
                <a16:creationId xmlns="" xmlns:a16="http://schemas.microsoft.com/office/drawing/2014/main" id="{18A4EA6B-613E-4370-8150-8B5959E2FB5F}"/>
              </a:ext>
            </a:extLst>
          </p:cNvPr>
          <p:cNvSpPr txBox="1"/>
          <p:nvPr/>
        </p:nvSpPr>
        <p:spPr>
          <a:xfrm>
            <a:off x="2665259" y="186739"/>
            <a:ext cx="6861481" cy="769441"/>
          </a:xfrm>
          <a:prstGeom prst="rect">
            <a:avLst/>
          </a:prstGeom>
          <a:noFill/>
        </p:spPr>
        <p:txBody>
          <a:bodyPr wrap="square" rtlCol="0">
            <a:spAutoFit/>
          </a:bodyPr>
          <a:lstStyle/>
          <a:p>
            <a:pPr algn="ctr"/>
            <a:r>
              <a:rPr lang="en-US" sz="4400" b="1" dirty="0" smtClean="0">
                <a:solidFill>
                  <a:schemeClr val="bg1"/>
                </a:solidFill>
                <a:effectLst>
                  <a:outerShdw blurRad="38100" dist="38100" dir="2700000" algn="tl">
                    <a:srgbClr val="000000">
                      <a:alpha val="43137"/>
                    </a:srgbClr>
                  </a:outerShdw>
                </a:effectLst>
                <a:latin typeface="Century Gothic" panose="020B0502020202020204" pitchFamily="34" charset="0"/>
              </a:rPr>
              <a:t>Sources</a:t>
            </a:r>
            <a:endParaRPr lang="en-US" sz="44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6" name="TextBox 5">
            <a:extLst>
              <a:ext uri="{FF2B5EF4-FFF2-40B4-BE49-F238E27FC236}">
                <a16:creationId xmlns="" xmlns:a16="http://schemas.microsoft.com/office/drawing/2014/main" id="{868AAAB9-9094-4163-985C-EFAAA82B8FDB}"/>
              </a:ext>
            </a:extLst>
          </p:cNvPr>
          <p:cNvSpPr txBox="1"/>
          <p:nvPr/>
        </p:nvSpPr>
        <p:spPr>
          <a:xfrm>
            <a:off x="404431" y="1346315"/>
            <a:ext cx="3151825" cy="461665"/>
          </a:xfrm>
          <a:prstGeom prst="rect">
            <a:avLst/>
          </a:prstGeom>
          <a:noFill/>
        </p:spPr>
        <p:txBody>
          <a:bodyPr wrap="none" rtlCol="0">
            <a:spAutoFit/>
          </a:bodyPr>
          <a:lstStyle/>
          <a:p>
            <a:r>
              <a:rPr lang="en-US" sz="2400" b="1" dirty="0" smtClean="0">
                <a:solidFill>
                  <a:schemeClr val="bg1"/>
                </a:solidFill>
                <a:effectLst>
                  <a:outerShdw blurRad="38100" dist="38100" dir="2700000" algn="tl">
                    <a:srgbClr val="000000">
                      <a:alpha val="43137"/>
                    </a:srgbClr>
                  </a:outerShdw>
                </a:effectLst>
                <a:latin typeface="Century Gothic" panose="020B0502020202020204" pitchFamily="34" charset="0"/>
              </a:rPr>
              <a:t>Software programs</a:t>
            </a:r>
            <a:r>
              <a:rPr lang="sr-Latn-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en-US" sz="24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8" name="TextBox 7">
            <a:extLst>
              <a:ext uri="{FF2B5EF4-FFF2-40B4-BE49-F238E27FC236}">
                <a16:creationId xmlns="" xmlns:a16="http://schemas.microsoft.com/office/drawing/2014/main" id="{F2A451C7-2DAC-4920-B52F-1C579B7C49B5}"/>
              </a:ext>
            </a:extLst>
          </p:cNvPr>
          <p:cNvSpPr txBox="1"/>
          <p:nvPr/>
        </p:nvSpPr>
        <p:spPr>
          <a:xfrm>
            <a:off x="220016" y="1825626"/>
            <a:ext cx="4291700" cy="2185214"/>
          </a:xfrm>
          <a:prstGeom prst="rect">
            <a:avLst/>
          </a:prstGeom>
          <a:noFill/>
        </p:spPr>
        <p:txBody>
          <a:bodyPr wrap="square" rtlCol="0">
            <a:spAutoFit/>
          </a:bodyPr>
          <a:lstStyle/>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3">
                  <a:extLst>
                    <a:ext uri="{A12FA001-AC4F-418D-AE19-62706E023703}">
                      <ahyp:hlinkClr xmlns="" xmlns:ahyp="http://schemas.microsoft.com/office/drawing/2018/hyperlinkcolor" val="tx"/>
                    </a:ext>
                  </a:extLst>
                </a:hlinkClick>
              </a:rPr>
              <a:t>CATIA V5</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4">
                  <a:extLst>
                    <a:ext uri="{A12FA001-AC4F-418D-AE19-62706E023703}">
                      <ahyp:hlinkClr xmlns="" xmlns:ahyp="http://schemas.microsoft.com/office/drawing/2018/hyperlinkcolor" val="tx"/>
                    </a:ext>
                  </a:extLst>
                </a:hlinkClick>
              </a:rPr>
              <a:t>Unity 3D</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5">
                  <a:extLst>
                    <a:ext uri="{A12FA001-AC4F-418D-AE19-62706E023703}">
                      <ahyp:hlinkClr xmlns="" xmlns:ahyp="http://schemas.microsoft.com/office/drawing/2018/hyperlinkcolor" val="tx"/>
                    </a:ext>
                  </a:extLst>
                </a:hlinkClick>
              </a:rPr>
              <a:t>Paint.NET</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6">
                  <a:extLst>
                    <a:ext uri="{A12FA001-AC4F-418D-AE19-62706E023703}">
                      <ahyp:hlinkClr xmlns="" xmlns:ahyp="http://schemas.microsoft.com/office/drawing/2018/hyperlinkcolor" val="tx"/>
                    </a:ext>
                  </a:extLst>
                </a:hlinkClick>
              </a:rPr>
              <a:t>Adobe Premiere Pro</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7">
                  <a:extLst>
                    <a:ext uri="{A12FA001-AC4F-418D-AE19-62706E023703}">
                      <ahyp:hlinkClr xmlns="" xmlns:ahyp="http://schemas.microsoft.com/office/drawing/2018/hyperlinkcolor" val="tx"/>
                    </a:ext>
                  </a:extLst>
                </a:hlinkClick>
              </a:rPr>
              <a:t>Scratch</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8">
                  <a:extLst>
                    <a:ext uri="{A12FA001-AC4F-418D-AE19-62706E023703}">
                      <ahyp:hlinkClr xmlns="" xmlns:ahyp="http://schemas.microsoft.com/office/drawing/2018/hyperlinkcolor" val="tx"/>
                    </a:ext>
                  </a:extLst>
                </a:hlinkClick>
              </a:rPr>
              <a:t>OBS Studio</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hlinkClick r:id="rId9">
                  <a:extLst>
                    <a:ext uri="{A12FA001-AC4F-418D-AE19-62706E023703}">
                      <ahyp:hlinkClr xmlns="" xmlns:ahyp="http://schemas.microsoft.com/office/drawing/2018/hyperlinkcolor" val="tx"/>
                    </a:ext>
                  </a:extLst>
                </a:hlinkClick>
              </a:rPr>
              <a:t>HandBrake</a:t>
            </a:r>
            <a:endParaRPr lang="sr-Latn-R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endParaRPr lang="sr-Latn-RS" sz="24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2" name="TextBox 11">
            <a:extLst>
              <a:ext uri="{FF2B5EF4-FFF2-40B4-BE49-F238E27FC236}">
                <a16:creationId xmlns="" xmlns:a16="http://schemas.microsoft.com/office/drawing/2014/main" id="{54CB409D-1A1F-46F5-8BC6-BE2F402BC34D}"/>
              </a:ext>
            </a:extLst>
          </p:cNvPr>
          <p:cNvSpPr txBox="1"/>
          <p:nvPr/>
        </p:nvSpPr>
        <p:spPr>
          <a:xfrm>
            <a:off x="8421040" y="1360323"/>
            <a:ext cx="2072386"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latin typeface="Century Gothic" panose="020B0502020202020204" pitchFamily="34" charset="0"/>
              </a:rPr>
              <a:t>Concepts:</a:t>
            </a:r>
            <a:endParaRPr lang="en-US" sz="24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3" name="TextBox 12">
            <a:hlinkClick r:id="rId10"/>
            <a:extLst>
              <a:ext uri="{FF2B5EF4-FFF2-40B4-BE49-F238E27FC236}">
                <a16:creationId xmlns="" xmlns:a16="http://schemas.microsoft.com/office/drawing/2014/main" id="{2DAF5D78-B6A8-42F8-830E-D9CDC534A820}"/>
              </a:ext>
            </a:extLst>
          </p:cNvPr>
          <p:cNvSpPr txBox="1"/>
          <p:nvPr/>
        </p:nvSpPr>
        <p:spPr>
          <a:xfrm>
            <a:off x="8578275" y="1795880"/>
            <a:ext cx="1220206" cy="338554"/>
          </a:xfrm>
          <a:prstGeom prst="rect">
            <a:avLst/>
          </a:prstGeom>
          <a:noFill/>
        </p:spPr>
        <p:txBody>
          <a:bodyPr wrap="none" rtlCol="0">
            <a:spAutoFit/>
          </a:bodyPr>
          <a:lstStyle/>
          <a:p>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Mosaic #1</a:t>
            </a:r>
            <a:endParaRPr lang="en-U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4" name="TextBox 13">
            <a:hlinkClick r:id="rId11"/>
            <a:extLst>
              <a:ext uri="{FF2B5EF4-FFF2-40B4-BE49-F238E27FC236}">
                <a16:creationId xmlns="" xmlns:a16="http://schemas.microsoft.com/office/drawing/2014/main" id="{21D165A5-3896-4C57-A9AA-7586C3802C2E}"/>
              </a:ext>
            </a:extLst>
          </p:cNvPr>
          <p:cNvSpPr txBox="1"/>
          <p:nvPr/>
        </p:nvSpPr>
        <p:spPr>
          <a:xfrm>
            <a:off x="8569451" y="2136841"/>
            <a:ext cx="1988045" cy="338554"/>
          </a:xfrm>
          <a:prstGeom prst="rect">
            <a:avLst/>
          </a:prstGeom>
          <a:noFill/>
        </p:spPr>
        <p:txBody>
          <a:bodyPr wrap="square" rtlCol="0">
            <a:spAutoFit/>
          </a:bodyPr>
          <a:lstStyle/>
          <a:p>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Mosaic #</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2</a:t>
            </a:r>
          </a:p>
        </p:txBody>
      </p:sp>
      <p:sp>
        <p:nvSpPr>
          <p:cNvPr id="15" name="TextBox 14">
            <a:hlinkClick r:id="rId12"/>
            <a:extLst>
              <a:ext uri="{FF2B5EF4-FFF2-40B4-BE49-F238E27FC236}">
                <a16:creationId xmlns="" xmlns:a16="http://schemas.microsoft.com/office/drawing/2014/main" id="{44D18E04-4DC6-4F5A-8CAB-4FCAC675BADA}"/>
              </a:ext>
            </a:extLst>
          </p:cNvPr>
          <p:cNvSpPr txBox="1"/>
          <p:nvPr/>
        </p:nvSpPr>
        <p:spPr>
          <a:xfrm>
            <a:off x="8578275" y="2352303"/>
            <a:ext cx="1249060" cy="461665"/>
          </a:xfrm>
          <a:prstGeom prst="rect">
            <a:avLst/>
          </a:prstGeom>
          <a:noFill/>
        </p:spPr>
        <p:txBody>
          <a:bodyPr wrap="none" rtlCol="0">
            <a:spAutoFit/>
          </a:bodyPr>
          <a:lstStyle/>
          <a:p>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Mosaic</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3</a:t>
            </a:r>
          </a:p>
        </p:txBody>
      </p:sp>
      <p:sp>
        <p:nvSpPr>
          <p:cNvPr id="16" name="TextBox 15">
            <a:hlinkClick r:id="rId13"/>
            <a:extLst>
              <a:ext uri="{FF2B5EF4-FFF2-40B4-BE49-F238E27FC236}">
                <a16:creationId xmlns="" xmlns:a16="http://schemas.microsoft.com/office/drawing/2014/main" id="{60349531-0FED-4F0E-93AE-B038D1A86EEA}"/>
              </a:ext>
            </a:extLst>
          </p:cNvPr>
          <p:cNvSpPr txBox="1"/>
          <p:nvPr/>
        </p:nvSpPr>
        <p:spPr>
          <a:xfrm>
            <a:off x="8379663" y="2709062"/>
            <a:ext cx="1561646" cy="338554"/>
          </a:xfrm>
          <a:prstGeom prst="rect">
            <a:avLst/>
          </a:prstGeom>
          <a:noFill/>
        </p:spPr>
        <p:txBody>
          <a:bodyPr wrap="none" rtlCol="0">
            <a:spAutoFit/>
          </a:bodyPr>
          <a:lstStyle/>
          <a:p>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Solar panel#1</a:t>
            </a:r>
            <a:endParaRPr lang="en-US" sz="16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7" name="TextBox 16">
            <a:extLst>
              <a:ext uri="{FF2B5EF4-FFF2-40B4-BE49-F238E27FC236}">
                <a16:creationId xmlns="" xmlns:a16="http://schemas.microsoft.com/office/drawing/2014/main" id="{99A15664-9FA7-4039-B705-F86F55A59DDD}"/>
              </a:ext>
            </a:extLst>
          </p:cNvPr>
          <p:cNvSpPr txBox="1"/>
          <p:nvPr/>
        </p:nvSpPr>
        <p:spPr>
          <a:xfrm>
            <a:off x="8379663" y="2987898"/>
            <a:ext cx="1617751" cy="338554"/>
          </a:xfrm>
          <a:prstGeom prst="rect">
            <a:avLst/>
          </a:prstGeom>
          <a:noFill/>
        </p:spPr>
        <p:txBody>
          <a:bodyPr wrap="none" rtlCol="0">
            <a:spAutoFit/>
          </a:bodyPr>
          <a:lstStyle/>
          <a:p>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Solar panel</a:t>
            </a:r>
            <a:r>
              <a:rPr lang="sr-Cyrl-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#2</a:t>
            </a:r>
          </a:p>
        </p:txBody>
      </p:sp>
      <p:sp>
        <p:nvSpPr>
          <p:cNvPr id="7" name="TextBox 6">
            <a:hlinkClick r:id="rId14"/>
            <a:extLst>
              <a:ext uri="{FF2B5EF4-FFF2-40B4-BE49-F238E27FC236}">
                <a16:creationId xmlns="" xmlns:a16="http://schemas.microsoft.com/office/drawing/2014/main" id="{8984E86A-62CF-4538-A601-06D573EF77FD}"/>
              </a:ext>
            </a:extLst>
          </p:cNvPr>
          <p:cNvSpPr txBox="1"/>
          <p:nvPr/>
        </p:nvSpPr>
        <p:spPr>
          <a:xfrm>
            <a:off x="8379227" y="3265495"/>
            <a:ext cx="1617751" cy="338554"/>
          </a:xfrm>
          <a:prstGeom prst="rect">
            <a:avLst/>
          </a:prstGeom>
          <a:noFill/>
        </p:spPr>
        <p:txBody>
          <a:bodyPr wrap="none" rtlCol="0">
            <a:spAutoFit/>
          </a:bodyPr>
          <a:lstStyle/>
          <a:p>
            <a:r>
              <a:rPr lang="en-U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Solar panel</a:t>
            </a:r>
            <a:r>
              <a:rPr lang="sr-Cyrl-RS" sz="16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1600" dirty="0">
                <a:solidFill>
                  <a:schemeClr val="bg1"/>
                </a:solidFill>
                <a:effectLst>
                  <a:outerShdw blurRad="38100" dist="38100" dir="2700000" algn="tl">
                    <a:srgbClr val="000000">
                      <a:alpha val="43137"/>
                    </a:srgbClr>
                  </a:outerShdw>
                </a:effectLst>
                <a:latin typeface="Century Gothic" panose="020B0502020202020204" pitchFamily="34" charset="0"/>
              </a:rPr>
              <a:t>#3</a:t>
            </a:r>
          </a:p>
        </p:txBody>
      </p:sp>
      <p:sp>
        <p:nvSpPr>
          <p:cNvPr id="10" name="TextBox 9">
            <a:extLst>
              <a:ext uri="{FF2B5EF4-FFF2-40B4-BE49-F238E27FC236}">
                <a16:creationId xmlns="" xmlns:a16="http://schemas.microsoft.com/office/drawing/2014/main" id="{E395AB0F-296E-4F7B-9BFB-3E526FA0573E}"/>
              </a:ext>
            </a:extLst>
          </p:cNvPr>
          <p:cNvSpPr txBox="1"/>
          <p:nvPr/>
        </p:nvSpPr>
        <p:spPr>
          <a:xfrm>
            <a:off x="220016" y="3642423"/>
            <a:ext cx="11486219" cy="2139047"/>
          </a:xfrm>
          <a:prstGeom prst="rect">
            <a:avLst/>
          </a:prstGeom>
          <a:noFill/>
        </p:spPr>
        <p:txBody>
          <a:bodyPr wrap="square" rtlCol="0">
            <a:spAutoFit/>
          </a:bodyPr>
          <a:lstStyle/>
          <a:p>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sr-Cyrl-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Збирка </a:t>
            </a:r>
            <a:r>
              <a:rPr lang="sr-Cyrl-RS" sz="1900" dirty="0">
                <a:solidFill>
                  <a:schemeClr val="bg1"/>
                </a:solidFill>
                <a:effectLst>
                  <a:outerShdw blurRad="38100" dist="38100" dir="2700000" algn="tl">
                    <a:srgbClr val="000000">
                      <a:alpha val="43137"/>
                    </a:srgbClr>
                  </a:outerShdw>
                </a:effectLst>
                <a:latin typeface="Century Gothic" panose="020B0502020202020204" pitchFamily="34" charset="0"/>
              </a:rPr>
              <a:t>решених задатака из математке</a:t>
            </a:r>
            <a:r>
              <a:rPr lang="sr-Cyrl-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за </a:t>
            </a:r>
            <a:r>
              <a:rPr lang="sr-Cyrl-RS" sz="1900" dirty="0">
                <a:solidFill>
                  <a:schemeClr val="bg1"/>
                </a:solidFill>
                <a:effectLst>
                  <a:outerShdw blurRad="38100" dist="38100" dir="2700000" algn="tl">
                    <a:srgbClr val="000000">
                      <a:alpha val="43137"/>
                    </a:srgbClr>
                  </a:outerShdw>
                </a:effectLst>
                <a:latin typeface="Century Gothic" panose="020B0502020202020204" pitchFamily="34" charset="0"/>
              </a:rPr>
              <a:t>први, други</a:t>
            </a:r>
            <a:r>
              <a:rPr lang="sr-Cyrl-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sr-Latn-RS" sz="190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Cyrl-RS" sz="1900" smtClean="0">
                <a:solidFill>
                  <a:schemeClr val="bg1"/>
                </a:solidFill>
                <a:effectLst>
                  <a:outerShdw blurRad="38100" dist="38100" dir="2700000" algn="tl">
                    <a:srgbClr val="000000">
                      <a:alpha val="43137"/>
                    </a:srgbClr>
                  </a:outerShdw>
                </a:effectLst>
                <a:latin typeface="Century Gothic" panose="020B0502020202020204" pitchFamily="34" charset="0"/>
              </a:rPr>
              <a:t>трећи </a:t>
            </a:r>
            <a:r>
              <a:rPr lang="sr-Cyrl-RS" sz="1900" dirty="0">
                <a:solidFill>
                  <a:schemeClr val="bg1"/>
                </a:solidFill>
                <a:effectLst>
                  <a:outerShdw blurRad="38100" dist="38100" dir="2700000" algn="tl">
                    <a:srgbClr val="000000">
                      <a:alpha val="43137"/>
                    </a:srgbClr>
                  </a:outerShdw>
                </a:effectLst>
                <a:latin typeface="Century Gothic" panose="020B0502020202020204" pitchFamily="34" charset="0"/>
              </a:rPr>
              <a:t>и четврти разред средње </a:t>
            </a:r>
            <a:r>
              <a:rPr lang="sr-Cyrl-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школе</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sr-Cyrl-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 Vene Bogoslavov</a:t>
            </a:r>
            <a:endParaRPr lang="sr-Cyrl-RS" sz="1900" dirty="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sr-Cyrl-RS" sz="19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Математика </a:t>
            </a:r>
            <a:r>
              <a:rPr lang="ru-RU" sz="1900" dirty="0">
                <a:solidFill>
                  <a:schemeClr val="bg1"/>
                </a:solidFill>
                <a:effectLst>
                  <a:outerShdw blurRad="38100" dist="38100" dir="2700000" algn="tl">
                    <a:srgbClr val="000000">
                      <a:alpha val="43137"/>
                    </a:srgbClr>
                  </a:outerShdw>
                </a:effectLst>
                <a:latin typeface="Century Gothic" panose="020B0502020202020204" pitchFamily="34" charset="0"/>
              </a:rPr>
              <a:t>за средње школе (4. часа</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ru-RU" sz="19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Authors:</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Miličić Pavle</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Boričić Branislav</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Stojanović Vladimir</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ru-RU" sz="19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Kadelburg Zoran</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Kadelburg Zoran</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Miličić Pavle</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Boričić Branislav</a:t>
            </a:r>
            <a:r>
              <a:rPr lang="ru-RU"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ru-RU" sz="1900"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1900" dirty="0" smtClean="0">
                <a:solidFill>
                  <a:schemeClr val="bg1"/>
                </a:solidFill>
                <a:effectLst>
                  <a:outerShdw blurRad="38100" dist="38100" dir="2700000" algn="tl">
                    <a:srgbClr val="000000">
                      <a:alpha val="43137"/>
                    </a:srgbClr>
                  </a:outerShdw>
                </a:effectLst>
                <a:latin typeface="Century Gothic" panose="020B0502020202020204" pitchFamily="34" charset="0"/>
              </a:rPr>
              <a:t>Stojanović Vladimir</a:t>
            </a:r>
            <a:endParaRPr lang="en-US" sz="19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9" name="TextBox 8">
            <a:extLst>
              <a:ext uri="{FF2B5EF4-FFF2-40B4-BE49-F238E27FC236}">
                <a16:creationId xmlns="" xmlns:a16="http://schemas.microsoft.com/office/drawing/2014/main" id="{4E89AD26-57E5-4D67-98FD-DECCF5F4363E}"/>
              </a:ext>
            </a:extLst>
          </p:cNvPr>
          <p:cNvSpPr txBox="1"/>
          <p:nvPr/>
        </p:nvSpPr>
        <p:spPr>
          <a:xfrm>
            <a:off x="220015" y="5715936"/>
            <a:ext cx="11486219" cy="646331"/>
          </a:xfrm>
          <a:prstGeom prst="rect">
            <a:avLst/>
          </a:prstGeom>
          <a:noFill/>
        </p:spPr>
        <p:txBody>
          <a:bodyPr wrap="square" rtlCol="0">
            <a:spAutoFit/>
          </a:bodyPr>
          <a:lstStyle/>
          <a:p>
            <a:r>
              <a:rPr lang="sr-Latn-RS" dirty="0" smtClean="0">
                <a:solidFill>
                  <a:schemeClr val="bg1"/>
                </a:solidFill>
                <a:cs typeface="Calibri"/>
              </a:rPr>
              <a:t>Link for the formulas</a:t>
            </a:r>
            <a:r>
              <a:rPr lang="en-US" dirty="0" smtClean="0">
                <a:solidFill>
                  <a:schemeClr val="bg1"/>
                </a:solidFill>
                <a:cs typeface="Calibri"/>
              </a:rPr>
              <a:t>:</a:t>
            </a:r>
            <a:r>
              <a:rPr lang="en-US" dirty="0">
                <a:solidFill>
                  <a:schemeClr val="bg1"/>
                </a:solidFill>
                <a:cs typeface="Calibri"/>
              </a:rPr>
              <a:t> </a:t>
            </a:r>
            <a:r>
              <a:rPr lang="en-US" dirty="0">
                <a:solidFill>
                  <a:schemeClr val="bg1"/>
                </a:solidFill>
                <a:ea typeface="+mn-lt"/>
                <a:cs typeface="+mn-lt"/>
                <a:hlinkClick r:id="rId15">
                  <a:extLst>
                    <a:ext uri="{A12FA001-AC4F-418D-AE19-62706E023703}">
                      <ahyp:hlinkClr xmlns="" xmlns:ahyp="http://schemas.microsoft.com/office/drawing/2018/hyperlinkcolor" val="tx"/>
                    </a:ext>
                  </a:extLst>
                </a:hlinkClick>
              </a:rPr>
              <a:t>https://www.intechopen.com/books/solar-cells-new-approaches-and-reviews/theoretical-calculation-of-the-efficiency-limit-for-solar-cells</a:t>
            </a:r>
            <a:endParaRPr lang="en-US" dirty="0">
              <a:solidFill>
                <a:schemeClr val="bg1"/>
              </a:solidFill>
              <a:cs typeface="Calibri"/>
            </a:endParaRPr>
          </a:p>
        </p:txBody>
      </p:sp>
    </p:spTree>
    <p:extLst>
      <p:ext uri="{BB962C8B-B14F-4D97-AF65-F5344CB8AC3E}">
        <p14:creationId xmlns="" xmlns:p14="http://schemas.microsoft.com/office/powerpoint/2010/main" val="3020293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fade">
                                      <p:cBhvr>
                                        <p:cTn id="42" dur="500"/>
                                        <p:tgtEl>
                                          <p:spTgt spid="10">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3" end="3"/>
                                            </p:txEl>
                                          </p:spTgt>
                                        </p:tgtEl>
                                        <p:attrNameLst>
                                          <p:attrName>style.visibility</p:attrName>
                                        </p:attrNameLst>
                                      </p:cBhvr>
                                      <p:to>
                                        <p:strVal val="visible"/>
                                      </p:to>
                                    </p:set>
                                    <p:animEffect transition="in" filter="fade">
                                      <p:cBhvr>
                                        <p:cTn id="45" dur="500"/>
                                        <p:tgtEl>
                                          <p:spTgt spid="10">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4" end="4"/>
                                            </p:txEl>
                                          </p:spTgt>
                                        </p:tgtEl>
                                        <p:attrNameLst>
                                          <p:attrName>style.visibility</p:attrName>
                                        </p:attrNameLst>
                                      </p:cBhvr>
                                      <p:to>
                                        <p:strVal val="visible"/>
                                      </p:to>
                                    </p:set>
                                    <p:animEffect transition="in" filter="fade">
                                      <p:cBhvr>
                                        <p:cTn id="48" dur="500"/>
                                        <p:tgtEl>
                                          <p:spTgt spid="10">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animEffect transition="in" filter="fade">
                                      <p:cBhvr>
                                        <p:cTn id="51"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12" grpId="0"/>
      <p:bldP spid="13" grpId="0"/>
      <p:bldP spid="14" grpId="0"/>
      <p:bldP spid="15" grpId="0"/>
      <p:bldP spid="16" grpId="0"/>
      <p:bldP spid="17"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 xmlns:a16="http://schemas.microsoft.com/office/drawing/2014/main" id="{D8C1E392-30C1-415D-A609-9EF2215FCC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 xmlns:a16="http://schemas.microsoft.com/office/drawing/2014/main" id="{A0745D82-105E-4153-978E-CBADB29836CD}"/>
              </a:ext>
            </a:extLst>
          </p:cNvPr>
          <p:cNvSpPr txBox="1"/>
          <p:nvPr/>
        </p:nvSpPr>
        <p:spPr>
          <a:xfrm>
            <a:off x="385336" y="446038"/>
            <a:ext cx="11575016" cy="2677656"/>
          </a:xfrm>
          <a:prstGeom prst="rect">
            <a:avLst/>
          </a:prstGeom>
          <a:noFill/>
        </p:spPr>
        <p:txBody>
          <a:bodyPr wrap="square" rtlCol="0">
            <a:spAutoFit/>
          </a:bodyPr>
          <a:lstStyle/>
          <a:p>
            <a:r>
              <a:rPr lang="en-US" sz="2400" b="1"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Authors of the project</a:t>
            </a:r>
            <a:r>
              <a:rPr lang="sr-Cyrl-RS" sz="240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sr-Cyrl-RS" sz="240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Đorđe Petrić I</a:t>
            </a:r>
            <a:r>
              <a:rPr lang="sr-Cyrl-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grade</a:t>
            </a:r>
            <a:endParaRPr lang="en-U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Đorđe Đorđević I grade</a:t>
            </a:r>
            <a:endPar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Aleksandar Desivojević II</a:t>
            </a:r>
            <a:r>
              <a:rPr lang="sr-Cyrl-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grade</a:t>
            </a:r>
            <a:endPar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Mina Narandžić III</a:t>
            </a:r>
            <a:r>
              <a:rPr lang="sr-Cyrl-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grade</a:t>
            </a:r>
            <a:endPar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Dušan Đorđević  </a:t>
            </a:r>
            <a:r>
              <a:rPr lang="sr-Latn-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IV</a:t>
            </a:r>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grade</a:t>
            </a:r>
            <a:endParaRPr lang="sr-Latn-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Technial support</a:t>
            </a:r>
            <a:r>
              <a:rPr lang="sr-Cyrl-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Ilija Milivojević</a:t>
            </a:r>
            <a:r>
              <a:rPr lang="sr-Cyrl-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and</a:t>
            </a:r>
            <a:r>
              <a:rPr lang="sr-Cyrl-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Dimitrije Arsenijević </a:t>
            </a:r>
            <a:r>
              <a:rPr lang="sr-Latn-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I</a:t>
            </a:r>
            <a:r>
              <a:rPr lang="sr-Cyrl-R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4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grade</a:t>
            </a:r>
            <a:endParaRPr lang="en-US" sz="2400" b="1" spc="5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0" name="TextBox 9">
            <a:extLst>
              <a:ext uri="{FF2B5EF4-FFF2-40B4-BE49-F238E27FC236}">
                <a16:creationId xmlns="" xmlns:a16="http://schemas.microsoft.com/office/drawing/2014/main" id="{C8DCDF7B-C869-4A32-9E63-0644A0732DDE}"/>
              </a:ext>
            </a:extLst>
          </p:cNvPr>
          <p:cNvSpPr txBox="1"/>
          <p:nvPr/>
        </p:nvSpPr>
        <p:spPr>
          <a:xfrm>
            <a:off x="385336" y="3429000"/>
            <a:ext cx="13040378" cy="1846659"/>
          </a:xfrm>
          <a:prstGeom prst="rect">
            <a:avLst/>
          </a:prstGeom>
          <a:noFill/>
        </p:spPr>
        <p:txBody>
          <a:bodyPr wrap="square" rtlCol="0">
            <a:spAutoFit/>
          </a:bodyPr>
          <a:lstStyle/>
          <a:p>
            <a:r>
              <a:rPr lang="sr-Latn-RS" sz="24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Mentors</a:t>
            </a:r>
            <a:r>
              <a:rPr lang="sr-Cyrl-RS" sz="24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 </a:t>
            </a:r>
            <a:endParaRPr lang="sr-Cyrl-RS" sz="24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a:p>
            <a:r>
              <a:rPr lang="sr-Latn-RS" sz="2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Snežana Trifunović and Nataša Cvetić, mathemathics teachers</a:t>
            </a:r>
            <a:r>
              <a:rPr lang="sr-Cyrl-RS" sz="2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a:t>
            </a:r>
            <a:endParaRPr lang="sr-Cyrl-RS" sz="22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a:p>
            <a:r>
              <a:rPr lang="sr-Latn-RS" sz="2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Ivana Radović and Radomir Brzaković,</a:t>
            </a:r>
            <a:r>
              <a:rPr lang="sr-Cyrl-RS" sz="2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 </a:t>
            </a:r>
            <a:r>
              <a:rPr lang="sr-Latn-RS" sz="2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mathematics and informatics teachers</a:t>
            </a:r>
            <a:r>
              <a:rPr lang="sr-Cyrl-RS" sz="2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a:t>
            </a:r>
            <a:endParaRPr lang="sr-Cyrl-RS" sz="22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a:p>
            <a:r>
              <a:rPr lang="sr-Latn-RS" sz="2200"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Aca Đokić, master of mathemathics</a:t>
            </a:r>
            <a:endParaRPr lang="sr-Cyrl-RS" sz="22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a:p>
            <a:endParaRPr lang="en-US" sz="2400"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
        <p:nvSpPr>
          <p:cNvPr id="4" name="TextBox 3">
            <a:extLst>
              <a:ext uri="{FF2B5EF4-FFF2-40B4-BE49-F238E27FC236}">
                <a16:creationId xmlns="" xmlns:a16="http://schemas.microsoft.com/office/drawing/2014/main" id="{03CBC9CA-BDF6-4F54-B96A-7C1746F6C962}"/>
              </a:ext>
            </a:extLst>
          </p:cNvPr>
          <p:cNvSpPr txBox="1"/>
          <p:nvPr/>
        </p:nvSpPr>
        <p:spPr>
          <a:xfrm>
            <a:off x="2558869" y="5873234"/>
            <a:ext cx="9052560" cy="369332"/>
          </a:xfrm>
          <a:prstGeom prst="rect">
            <a:avLst/>
          </a:prstGeom>
          <a:noFill/>
        </p:spPr>
        <p:txBody>
          <a:bodyPr wrap="square" rtlCol="0">
            <a:spAutoFit/>
          </a:bodyPr>
          <a:lstStyle/>
          <a:p>
            <a:r>
              <a:rPr lang="sr-Latn-RS"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Project start and end date</a:t>
            </a:r>
            <a:r>
              <a:rPr lang="sr-Cyrl-RS"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     25 </a:t>
            </a:r>
            <a:r>
              <a:rPr lang="sr-Latn-RS"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Dec</a:t>
            </a:r>
            <a:r>
              <a:rPr lang="sr-Cyrl-RS"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 2019 </a:t>
            </a:r>
            <a:r>
              <a:rPr lang="sr-Cyrl-RS" b="1" dirty="0">
                <a:solidFill>
                  <a:schemeClr val="bg1"/>
                </a:solidFill>
                <a:effectLst>
                  <a:outerShdw blurRad="50800" dist="38100" dir="2700000" algn="tl" rotWithShape="0">
                    <a:prstClr val="black">
                      <a:alpha val="40000"/>
                    </a:prstClr>
                  </a:outerShdw>
                </a:effectLst>
                <a:latin typeface="Century Gothic" panose="020B0502020202020204" pitchFamily="34" charset="0"/>
              </a:rPr>
              <a:t>– </a:t>
            </a:r>
            <a:r>
              <a:rPr lang="sr-Cyrl-RS"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15</a:t>
            </a:r>
            <a:r>
              <a:rPr lang="sr-Latn-RS"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 Jun</a:t>
            </a:r>
            <a:r>
              <a:rPr lang="sr-Cyrl-RS"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 2020</a:t>
            </a:r>
            <a:r>
              <a:rPr lang="sr-Latn-RS" b="1" dirty="0" smtClean="0">
                <a:solidFill>
                  <a:schemeClr val="bg1"/>
                </a:solidFill>
                <a:effectLst>
                  <a:outerShdw blurRad="50800" dist="38100" dir="2700000" algn="tl" rotWithShape="0">
                    <a:prstClr val="black">
                      <a:alpha val="40000"/>
                    </a:prstClr>
                  </a:outerShdw>
                </a:effectLst>
                <a:latin typeface="Century Gothic" panose="020B0502020202020204" pitchFamily="34" charset="0"/>
              </a:rPr>
              <a:t> </a:t>
            </a:r>
            <a:endParaRPr lang="en-US" b="1" dirty="0">
              <a:solidFill>
                <a:schemeClr val="bg1"/>
              </a:solidFill>
              <a:effectLst>
                <a:outerShdw blurRad="50800" dist="38100" dir="2700000" algn="tl" rotWithShape="0">
                  <a:prstClr val="black">
                    <a:alpha val="40000"/>
                  </a:prstClr>
                </a:outerShdw>
              </a:effectLst>
              <a:latin typeface="Century Gothic" panose="020B0502020202020204" pitchFamily="34" charset="0"/>
            </a:endParaRPr>
          </a:p>
        </p:txBody>
      </p:sp>
    </p:spTree>
    <p:extLst>
      <p:ext uri="{BB962C8B-B14F-4D97-AF65-F5344CB8AC3E}">
        <p14:creationId xmlns="" xmlns:p14="http://schemas.microsoft.com/office/powerpoint/2010/main" val="41456249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2F0803-5C67-40C4-A599-3C4F6EA7300C}"/>
              </a:ext>
            </a:extLst>
          </p:cNvPr>
          <p:cNvSpPr>
            <a:spLocks noGrp="1"/>
          </p:cNvSpPr>
          <p:nvPr>
            <p:ph type="ctrTitle"/>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sp>
        <p:nvSpPr>
          <p:cNvPr id="3" name="Subtitle 2">
            <a:extLst>
              <a:ext uri="{FF2B5EF4-FFF2-40B4-BE49-F238E27FC236}">
                <a16:creationId xmlns="" xmlns:a16="http://schemas.microsoft.com/office/drawing/2014/main" id="{E7E3898D-1E3C-4B9C-82B6-AD89C26260CA}"/>
              </a:ext>
            </a:extLst>
          </p:cNvPr>
          <p:cNvSpPr>
            <a:spLocks noGrp="1"/>
          </p:cNvSpPr>
          <p:nvPr>
            <p:ph type="subTitle" idx="1"/>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pic>
        <p:nvPicPr>
          <p:cNvPr id="8" name="Picture 7">
            <a:extLst>
              <a:ext uri="{FF2B5EF4-FFF2-40B4-BE49-F238E27FC236}">
                <a16:creationId xmlns="" xmlns:a16="http://schemas.microsoft.com/office/drawing/2014/main" id="{D8C1E392-30C1-415D-A609-9EF2215FCC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 xmlns:a16="http://schemas.microsoft.com/office/drawing/2014/main" id="{A0745D82-105E-4153-978E-CBADB29836CD}"/>
              </a:ext>
            </a:extLst>
          </p:cNvPr>
          <p:cNvSpPr txBox="1"/>
          <p:nvPr/>
        </p:nvSpPr>
        <p:spPr>
          <a:xfrm>
            <a:off x="1405632" y="805591"/>
            <a:ext cx="1625600" cy="400110"/>
          </a:xfrm>
          <a:prstGeom prst="rect">
            <a:avLst/>
          </a:prstGeom>
          <a:noFill/>
        </p:spPr>
        <p:txBody>
          <a:bodyPr wrap="square" rtlCol="0">
            <a:spAutoFit/>
          </a:bodyPr>
          <a:lstStyle/>
          <a:p>
            <a:r>
              <a:rPr lang="en-US" sz="2000" b="1" spc="50" dirty="0">
                <a:ln w="0"/>
                <a:effectLst>
                  <a:outerShdw blurRad="38100" dist="38100" dir="2700000" algn="tl">
                    <a:srgbClr val="000000">
                      <a:alpha val="43137"/>
                    </a:srgbClr>
                  </a:outerShdw>
                </a:effectLst>
                <a:latin typeface="Century Gothic" panose="020B0502020202020204" pitchFamily="34" charset="0"/>
              </a:rPr>
              <a:t> </a:t>
            </a:r>
            <a:r>
              <a:rPr lang="sr-Latn-RS" sz="20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Problem</a:t>
            </a:r>
            <a:r>
              <a:rPr lang="sr-Cyrl-RS" sz="2000" b="1" spc="50" dirty="0" smtClean="0">
                <a:ln w="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en-US" sz="2000" b="1" spc="50" dirty="0">
              <a:ln w="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9" name="TextBox 8">
            <a:extLst>
              <a:ext uri="{FF2B5EF4-FFF2-40B4-BE49-F238E27FC236}">
                <a16:creationId xmlns="" xmlns:a16="http://schemas.microsoft.com/office/drawing/2014/main" id="{EE3C313E-321F-45AA-8504-3E6BC899CF8E}"/>
              </a:ext>
            </a:extLst>
          </p:cNvPr>
          <p:cNvSpPr txBox="1"/>
          <p:nvPr/>
        </p:nvSpPr>
        <p:spPr>
          <a:xfrm>
            <a:off x="3031232" y="1516021"/>
            <a:ext cx="6232796" cy="523220"/>
          </a:xfrm>
          <a:prstGeom prst="rect">
            <a:avLst/>
          </a:prstGeom>
          <a:noFill/>
        </p:spPr>
        <p:txBody>
          <a:bodyPr wrap="none" rtlCol="0">
            <a:spAutoFit/>
          </a:bodyPr>
          <a:lstStyle/>
          <a:p>
            <a:r>
              <a:rPr lang="sr-Latn-RS" sz="2800" dirty="0" smtClean="0">
                <a:solidFill>
                  <a:schemeClr val="bg1"/>
                </a:solidFill>
                <a:effectLst>
                  <a:outerShdw blurRad="38100" dist="38100" dir="2700000" algn="tl">
                    <a:srgbClr val="000000">
                      <a:alpha val="43137"/>
                    </a:srgbClr>
                  </a:outerShdw>
                </a:effectLst>
                <a:latin typeface="Century Gothic" panose="020B0502020202020204" pitchFamily="34" charset="0"/>
              </a:rPr>
              <a:t>Creating a model of a solar panel</a:t>
            </a:r>
            <a:endParaRPr lang="en-U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0" name="TextBox 9">
            <a:extLst>
              <a:ext uri="{FF2B5EF4-FFF2-40B4-BE49-F238E27FC236}">
                <a16:creationId xmlns="" xmlns:a16="http://schemas.microsoft.com/office/drawing/2014/main" id="{C8DCDF7B-C869-4A32-9E63-0644A0732DDE}"/>
              </a:ext>
            </a:extLst>
          </p:cNvPr>
          <p:cNvSpPr txBox="1"/>
          <p:nvPr/>
        </p:nvSpPr>
        <p:spPr>
          <a:xfrm>
            <a:off x="3031232" y="713258"/>
            <a:ext cx="2797561" cy="584775"/>
          </a:xfrm>
          <a:prstGeom prst="rect">
            <a:avLst/>
          </a:prstGeom>
          <a:noFill/>
        </p:spPr>
        <p:txBody>
          <a:bodyPr wrap="none" rtlCol="0">
            <a:spAutoFit/>
          </a:bodyPr>
          <a:lstStyle/>
          <a:p>
            <a:r>
              <a:rPr lang="sr-Latn-RS" sz="3200" dirty="0" smtClean="0">
                <a:solidFill>
                  <a:schemeClr val="bg1"/>
                </a:solidFill>
                <a:effectLst>
                  <a:outerShdw blurRad="38100" dist="38100" dir="2700000" algn="tl">
                    <a:srgbClr val="000000">
                      <a:alpha val="43137"/>
                    </a:srgbClr>
                  </a:outerShdw>
                </a:effectLst>
                <a:latin typeface="Century Gothic" panose="020B0502020202020204" pitchFamily="34" charset="0"/>
              </a:rPr>
              <a:t>Tiling a plane</a:t>
            </a:r>
            <a:endParaRPr lang="en-US" sz="32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4" name="TextBox 3">
            <a:extLst>
              <a:ext uri="{FF2B5EF4-FFF2-40B4-BE49-F238E27FC236}">
                <a16:creationId xmlns="" xmlns:a16="http://schemas.microsoft.com/office/drawing/2014/main" id="{1A75E271-C1BD-4FE5-9C19-FD337C28A536}"/>
              </a:ext>
            </a:extLst>
          </p:cNvPr>
          <p:cNvSpPr txBox="1"/>
          <p:nvPr/>
        </p:nvSpPr>
        <p:spPr>
          <a:xfrm>
            <a:off x="2076446" y="1552118"/>
            <a:ext cx="954786"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000" b="1" dirty="0" smtClean="0">
                <a:solidFill>
                  <a:schemeClr val="bg1"/>
                </a:solidFill>
                <a:effectLst>
                  <a:outerShdw blurRad="38100" dist="38100" dir="2700000" algn="tl">
                    <a:srgbClr val="000000">
                      <a:alpha val="43137"/>
                    </a:srgbClr>
                  </a:outerShdw>
                </a:effectLst>
                <a:latin typeface="Century Gothic" panose="020B0502020202020204" pitchFamily="34" charset="0"/>
              </a:rPr>
              <a:t>Goal</a:t>
            </a:r>
            <a:r>
              <a:rPr lang="sr-Cyrl-RS" sz="2000" dirty="0" smtClean="0">
                <a:effectLst>
                  <a:outerShdw blurRad="38100" dist="38100" dir="2700000" algn="tl">
                    <a:srgbClr val="000000">
                      <a:alpha val="43137"/>
                    </a:srgbClr>
                  </a:outerShdw>
                </a:effectLst>
                <a:latin typeface="Century Gothic" panose="020B0502020202020204" pitchFamily="34" charset="0"/>
              </a:rPr>
              <a:t>:</a:t>
            </a:r>
            <a:endParaRPr lang="en-US" sz="2000" dirty="0">
              <a:effectLst>
                <a:outerShdw blurRad="38100" dist="38100" dir="2700000" algn="tl">
                  <a:srgbClr val="000000">
                    <a:alpha val="43137"/>
                  </a:srgbClr>
                </a:outerShdw>
              </a:effectLst>
              <a:latin typeface="Century Gothic" panose="020B0502020202020204" pitchFamily="34" charset="0"/>
            </a:endParaRPr>
          </a:p>
        </p:txBody>
      </p:sp>
      <p:sp>
        <p:nvSpPr>
          <p:cNvPr id="7" name="TextBox 6">
            <a:extLst>
              <a:ext uri="{FF2B5EF4-FFF2-40B4-BE49-F238E27FC236}">
                <a16:creationId xmlns="" xmlns:a16="http://schemas.microsoft.com/office/drawing/2014/main" id="{7E4D3F23-0B67-4C93-9151-4F54411121B8}"/>
              </a:ext>
            </a:extLst>
          </p:cNvPr>
          <p:cNvSpPr txBox="1"/>
          <p:nvPr/>
        </p:nvSpPr>
        <p:spPr>
          <a:xfrm>
            <a:off x="487800" y="2294458"/>
            <a:ext cx="4545225" cy="400110"/>
          </a:xfrm>
          <a:prstGeom prst="rect">
            <a:avLst/>
          </a:prstGeom>
          <a:noFill/>
        </p:spPr>
        <p:txBody>
          <a:bodyPr wrap="square" rtlCol="0">
            <a:spAutoFit/>
          </a:bodyPr>
          <a:lstStyle/>
          <a:p>
            <a:r>
              <a:rPr lang="sr-Latn-RS" sz="2000" b="1" dirty="0" smtClean="0">
                <a:solidFill>
                  <a:schemeClr val="bg1"/>
                </a:solidFill>
                <a:effectLst>
                  <a:outerShdw blurRad="38100" dist="38100" dir="2700000" algn="tl">
                    <a:srgbClr val="000000">
                      <a:alpha val="43137"/>
                    </a:srgbClr>
                  </a:outerShdw>
                </a:effectLst>
                <a:latin typeface="Century Gothic" panose="020B0502020202020204" pitchFamily="34" charset="0"/>
              </a:rPr>
              <a:t>Project outcomes</a:t>
            </a:r>
            <a:r>
              <a:rPr lang="sr-Cyrl-RS" sz="2000" b="1" dirty="0" smtClean="0">
                <a:effectLst>
                  <a:outerShdw blurRad="38100" dist="38100" dir="2700000" algn="tl">
                    <a:srgbClr val="000000">
                      <a:alpha val="43137"/>
                    </a:srgbClr>
                  </a:outerShdw>
                </a:effectLst>
                <a:latin typeface="Century Gothic" panose="020B0502020202020204" pitchFamily="34" charset="0"/>
              </a:rPr>
              <a:t>:</a:t>
            </a:r>
            <a:endParaRPr lang="en-US" sz="2000" b="1" dirty="0">
              <a:effectLst>
                <a:outerShdw blurRad="38100" dist="38100" dir="2700000" algn="tl">
                  <a:srgbClr val="000000">
                    <a:alpha val="43137"/>
                  </a:srgbClr>
                </a:outerShdw>
              </a:effectLst>
              <a:latin typeface="Century Gothic" panose="020B0502020202020204" pitchFamily="34" charset="0"/>
            </a:endParaRPr>
          </a:p>
        </p:txBody>
      </p:sp>
      <p:sp>
        <p:nvSpPr>
          <p:cNvPr id="11" name="TextBox 10">
            <a:extLst>
              <a:ext uri="{FF2B5EF4-FFF2-40B4-BE49-F238E27FC236}">
                <a16:creationId xmlns="" xmlns:a16="http://schemas.microsoft.com/office/drawing/2014/main" id="{6581D404-DBF7-4B7B-92E0-3FACA47EC943}"/>
              </a:ext>
            </a:extLst>
          </p:cNvPr>
          <p:cNvSpPr txBox="1"/>
          <p:nvPr/>
        </p:nvSpPr>
        <p:spPr>
          <a:xfrm>
            <a:off x="2938486" y="2296396"/>
            <a:ext cx="7119891" cy="923330"/>
          </a:xfrm>
          <a:prstGeom prst="rect">
            <a:avLst/>
          </a:prstGeom>
          <a:noFill/>
        </p:spPr>
        <p:txBody>
          <a:bodyPr wrap="square" rtlCol="0">
            <a:spAutoFit/>
          </a:bodyPr>
          <a:lstStyle/>
          <a:p>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 student will be able to</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Calculate the area and volume of a square</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Create solar panels by applying their mathemathical knowlege</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Use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a variety of software tools</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2" name="TextBox 11">
            <a:extLst>
              <a:ext uri="{FF2B5EF4-FFF2-40B4-BE49-F238E27FC236}">
                <a16:creationId xmlns="" xmlns:a16="http://schemas.microsoft.com/office/drawing/2014/main" id="{363A23D4-20AF-4258-91A0-9E2D2113C615}"/>
              </a:ext>
            </a:extLst>
          </p:cNvPr>
          <p:cNvSpPr txBox="1"/>
          <p:nvPr/>
        </p:nvSpPr>
        <p:spPr>
          <a:xfrm>
            <a:off x="2938484" y="3696660"/>
            <a:ext cx="6933461" cy="1200329"/>
          </a:xfrm>
          <a:prstGeom prst="rect">
            <a:avLst/>
          </a:prstGeom>
          <a:noFill/>
        </p:spPr>
        <p:txBody>
          <a:bodyPr wrap="square" rtlCol="0">
            <a:spAutoFit/>
          </a:bodyPr>
          <a:lstStyle/>
          <a:p>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 student will be able to</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Overcome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the barrier</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s</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of differences in age and interests</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 through teamwork</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sr-Cyrl-R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Achieve</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the transfer of knowledge</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 through peer education</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sr-Cyrl-R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Communicate responsibly and creatively</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3" name="TextBox 12">
            <a:extLst>
              <a:ext uri="{FF2B5EF4-FFF2-40B4-BE49-F238E27FC236}">
                <a16:creationId xmlns="" xmlns:a16="http://schemas.microsoft.com/office/drawing/2014/main" id="{9289FC3F-96C7-4BF0-82FA-16F12463F418}"/>
              </a:ext>
            </a:extLst>
          </p:cNvPr>
          <p:cNvSpPr txBox="1"/>
          <p:nvPr/>
        </p:nvSpPr>
        <p:spPr>
          <a:xfrm>
            <a:off x="2938483" y="5181340"/>
            <a:ext cx="6933461" cy="1200329"/>
          </a:xfrm>
          <a:prstGeom prst="rect">
            <a:avLst/>
          </a:prstGeom>
          <a:noFill/>
        </p:spPr>
        <p:txBody>
          <a:bodyPr wrap="square" rtlCol="0">
            <a:spAutoFit/>
          </a:bodyPr>
          <a:lstStyle/>
          <a:p>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 student will be able to</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Develop environmental</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ly</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and socially responsible awareness</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sr-Cyrl-R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Expand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their</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level of digital literacy</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sr-Cyrl-R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Apply the acquired knowledge in future research</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 xmlns:p14="http://schemas.microsoft.com/office/powerpoint/2010/main" val="18292401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2F0803-5C67-40C4-A599-3C4F6EA7300C}"/>
              </a:ext>
            </a:extLst>
          </p:cNvPr>
          <p:cNvSpPr>
            <a:spLocks noGrp="1"/>
          </p:cNvSpPr>
          <p:nvPr>
            <p:ph type="ctrTitle"/>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sp>
        <p:nvSpPr>
          <p:cNvPr id="3" name="Subtitle 2">
            <a:extLst>
              <a:ext uri="{FF2B5EF4-FFF2-40B4-BE49-F238E27FC236}">
                <a16:creationId xmlns="" xmlns:a16="http://schemas.microsoft.com/office/drawing/2014/main" id="{E7E3898D-1E3C-4B9C-82B6-AD89C26260CA}"/>
              </a:ext>
            </a:extLst>
          </p:cNvPr>
          <p:cNvSpPr>
            <a:spLocks noGrp="1"/>
          </p:cNvSpPr>
          <p:nvPr>
            <p:ph type="subTitle" idx="1"/>
          </p:nvPr>
        </p:nvSpPr>
        <p:spPr/>
        <p:txBody>
          <a:bodyPr/>
          <a:lstStyle/>
          <a:p>
            <a:endParaRPr lang="en-US" dirty="0">
              <a:effectLst>
                <a:outerShdw blurRad="38100" dist="38100" dir="2700000" algn="tl">
                  <a:srgbClr val="000000">
                    <a:alpha val="43137"/>
                  </a:srgbClr>
                </a:outerShdw>
              </a:effectLst>
              <a:latin typeface="Century Gothic" panose="020B0502020202020204" pitchFamily="34" charset="0"/>
            </a:endParaRPr>
          </a:p>
        </p:txBody>
      </p:sp>
      <p:pic>
        <p:nvPicPr>
          <p:cNvPr id="8" name="Picture 7">
            <a:extLst>
              <a:ext uri="{FF2B5EF4-FFF2-40B4-BE49-F238E27FC236}">
                <a16:creationId xmlns="" xmlns:a16="http://schemas.microsoft.com/office/drawing/2014/main" id="{D8C1E392-30C1-415D-A609-9EF2215FCC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 xmlns:a16="http://schemas.microsoft.com/office/drawing/2014/main" id="{A0745D82-105E-4153-978E-CBADB29836CD}"/>
              </a:ext>
            </a:extLst>
          </p:cNvPr>
          <p:cNvSpPr txBox="1"/>
          <p:nvPr/>
        </p:nvSpPr>
        <p:spPr>
          <a:xfrm>
            <a:off x="1222297" y="691669"/>
            <a:ext cx="1552028" cy="400110"/>
          </a:xfrm>
          <a:prstGeom prst="rect">
            <a:avLst/>
          </a:prstGeom>
          <a:noFill/>
        </p:spPr>
        <p:txBody>
          <a:bodyPr wrap="none" rtlCol="0">
            <a:spAutoFit/>
          </a:bodyPr>
          <a:lstStyle/>
          <a:p>
            <a:r>
              <a:rPr lang="sr-Latn-RS" sz="2000" b="1" dirty="0" smtClean="0">
                <a:ln w="0"/>
                <a:solidFill>
                  <a:schemeClr val="bg1"/>
                </a:solidFill>
                <a:effectLst>
                  <a:outerShdw blurRad="38100" dist="38100" dir="2700000" algn="tl">
                    <a:srgbClr val="000000">
                      <a:alpha val="43137"/>
                    </a:srgbClr>
                  </a:outerShdw>
                </a:effectLst>
                <a:latin typeface="Century Gothic" panose="020B0502020202020204" pitchFamily="34" charset="0"/>
                <a:cs typeface="Calibri Light" panose="020F0302020204030204" pitchFamily="34" charset="0"/>
              </a:rPr>
              <a:t>Corelation</a:t>
            </a:r>
            <a:r>
              <a:rPr lang="en-US" sz="2000" b="1" dirty="0" smtClean="0">
                <a:ln w="0"/>
                <a:solidFill>
                  <a:schemeClr val="bg1"/>
                </a:solidFill>
                <a:effectLst>
                  <a:outerShdw blurRad="38100" dist="38100" dir="2700000" algn="tl">
                    <a:srgbClr val="000000">
                      <a:alpha val="43137"/>
                    </a:srgbClr>
                  </a:outerShdw>
                </a:effectLst>
                <a:latin typeface="Century Gothic" panose="020B0502020202020204" pitchFamily="34" charset="0"/>
                <a:cs typeface="Calibri Light" panose="020F0302020204030204" pitchFamily="34" charset="0"/>
              </a:rPr>
              <a:t>:</a:t>
            </a:r>
            <a:endParaRPr lang="en-US" sz="2000" b="1" dirty="0">
              <a:ln w="0"/>
              <a:solidFill>
                <a:schemeClr val="bg1"/>
              </a:solidFill>
              <a:effectLst>
                <a:outerShdw blurRad="38100" dist="38100" dir="2700000" algn="tl">
                  <a:srgbClr val="000000">
                    <a:alpha val="43137"/>
                  </a:srgbClr>
                </a:outerShdw>
              </a:effectLst>
              <a:latin typeface="Century Gothic" panose="020B0502020202020204" pitchFamily="34" charset="0"/>
              <a:cs typeface="Calibri Light" panose="020F0302020204030204" pitchFamily="34" charset="0"/>
            </a:endParaRPr>
          </a:p>
        </p:txBody>
      </p:sp>
      <p:sp>
        <p:nvSpPr>
          <p:cNvPr id="9" name="TextBox 8">
            <a:extLst>
              <a:ext uri="{FF2B5EF4-FFF2-40B4-BE49-F238E27FC236}">
                <a16:creationId xmlns="" xmlns:a16="http://schemas.microsoft.com/office/drawing/2014/main" id="{EE3C313E-321F-45AA-8504-3E6BC899CF8E}"/>
              </a:ext>
            </a:extLst>
          </p:cNvPr>
          <p:cNvSpPr txBox="1"/>
          <p:nvPr/>
        </p:nvSpPr>
        <p:spPr>
          <a:xfrm>
            <a:off x="3019619" y="1180473"/>
            <a:ext cx="6693447" cy="1015663"/>
          </a:xfrm>
          <a:prstGeom prst="rect">
            <a:avLst/>
          </a:prstGeom>
          <a:noFill/>
        </p:spPr>
        <p:txBody>
          <a:bodyPr wrap="square" rtlCol="0">
            <a:spAutoFit/>
          </a:bodyPr>
          <a:lstStyle/>
          <a:p>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Digital competence,</a:t>
            </a:r>
          </a:p>
          <a:p>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problem solving, cooperation and</a:t>
            </a:r>
          </a:p>
          <a:p>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responsible attitude in a democratic society</a:t>
            </a:r>
            <a:endParaRPr lang="en-U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0" name="TextBox 9">
            <a:extLst>
              <a:ext uri="{FF2B5EF4-FFF2-40B4-BE49-F238E27FC236}">
                <a16:creationId xmlns="" xmlns:a16="http://schemas.microsoft.com/office/drawing/2014/main" id="{C8DCDF7B-C869-4A32-9E63-0644A0732DDE}"/>
              </a:ext>
            </a:extLst>
          </p:cNvPr>
          <p:cNvSpPr txBox="1"/>
          <p:nvPr/>
        </p:nvSpPr>
        <p:spPr>
          <a:xfrm>
            <a:off x="3018708" y="633244"/>
            <a:ext cx="7821372" cy="461665"/>
          </a:xfrm>
          <a:prstGeom prst="rect">
            <a:avLst/>
          </a:prstGeom>
          <a:noFill/>
        </p:spPr>
        <p:txBody>
          <a:bodyPr wrap="none" rtlCol="0">
            <a:spAutoFit/>
          </a:bodyPr>
          <a:lstStyle/>
          <a:p>
            <a:r>
              <a:rPr lang="sr-Latn-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Mathemathics</a:t>
            </a:r>
            <a:r>
              <a:rPr lang="sr-Cyrl-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Computing</a:t>
            </a:r>
            <a:r>
              <a:rPr lang="sr-Latn-R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Informatics and Physics</a:t>
            </a:r>
            <a:endParaRPr lang="en-US" sz="24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4" name="TextBox 3">
            <a:extLst>
              <a:ext uri="{FF2B5EF4-FFF2-40B4-BE49-F238E27FC236}">
                <a16:creationId xmlns="" xmlns:a16="http://schemas.microsoft.com/office/drawing/2014/main" id="{1A75E271-C1BD-4FE5-9C19-FD337C28A536}"/>
              </a:ext>
            </a:extLst>
          </p:cNvPr>
          <p:cNvSpPr txBox="1"/>
          <p:nvPr/>
        </p:nvSpPr>
        <p:spPr>
          <a:xfrm>
            <a:off x="-771157" y="1163804"/>
            <a:ext cx="3779520" cy="707886"/>
          </a:xfrm>
          <a:prstGeom prst="rect">
            <a:avLst/>
          </a:prstGeom>
          <a:noFill/>
        </p:spPr>
        <p:txBody>
          <a:bodyPr wrap="square" rtlCol="0">
            <a:spAutoFit/>
          </a:bodyPr>
          <a:lstStyle/>
          <a:p>
            <a:pPr algn="r"/>
            <a:r>
              <a:rPr lang="en-US" sz="2000" b="1" dirty="0" smtClean="0">
                <a:solidFill>
                  <a:schemeClr val="bg1"/>
                </a:solidFill>
                <a:effectLst>
                  <a:outerShdw blurRad="38100" dist="38100" dir="2700000" algn="tl">
                    <a:srgbClr val="000000">
                      <a:alpha val="43137"/>
                    </a:srgbClr>
                  </a:outerShdw>
                </a:effectLst>
                <a:latin typeface="Century Gothic" panose="020B0502020202020204" pitchFamily="34" charset="0"/>
                <a:cs typeface="Calibri Light" panose="020F0302020204030204" pitchFamily="34" charset="0"/>
              </a:rPr>
              <a:t>Cross-curricular competencies </a:t>
            </a:r>
            <a:r>
              <a:rPr lang="en-US" sz="2000" b="1"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7" name="TextBox 6">
            <a:extLst>
              <a:ext uri="{FF2B5EF4-FFF2-40B4-BE49-F238E27FC236}">
                <a16:creationId xmlns="" xmlns:a16="http://schemas.microsoft.com/office/drawing/2014/main" id="{7E4D3F23-0B67-4C93-9151-4F54411121B8}"/>
              </a:ext>
            </a:extLst>
          </p:cNvPr>
          <p:cNvSpPr txBox="1"/>
          <p:nvPr/>
        </p:nvSpPr>
        <p:spPr>
          <a:xfrm>
            <a:off x="585342" y="2309661"/>
            <a:ext cx="2549744" cy="400110"/>
          </a:xfrm>
          <a:prstGeom prst="rect">
            <a:avLst/>
          </a:prstGeom>
          <a:noFill/>
        </p:spPr>
        <p:txBody>
          <a:bodyPr wrap="square" rtlCol="0">
            <a:spAutoFit/>
          </a:bodyPr>
          <a:lstStyle/>
          <a:p>
            <a:r>
              <a:rPr lang="sr-Latn-RS" sz="2000" b="1" dirty="0" smtClean="0">
                <a:solidFill>
                  <a:schemeClr val="bg1"/>
                </a:solidFill>
                <a:effectLst>
                  <a:outerShdw blurRad="38100" dist="38100" dir="2700000" algn="tl">
                    <a:srgbClr val="000000">
                      <a:alpha val="43137"/>
                    </a:srgbClr>
                  </a:outerShdw>
                </a:effectLst>
                <a:latin typeface="Century Gothic" panose="020B0502020202020204" pitchFamily="34" charset="0"/>
              </a:rPr>
              <a:t>Project outcomes</a:t>
            </a:r>
            <a:r>
              <a:rPr lang="sr-Cyrl-RS" sz="2000" b="1" dirty="0" smtClean="0">
                <a:effectLst>
                  <a:outerShdw blurRad="38100" dist="38100" dir="2700000" algn="tl">
                    <a:srgbClr val="000000">
                      <a:alpha val="43137"/>
                    </a:srgbClr>
                  </a:outerShdw>
                </a:effectLst>
                <a:latin typeface="Century Gothic" panose="020B0502020202020204" pitchFamily="34" charset="0"/>
              </a:rPr>
              <a:t>:</a:t>
            </a:r>
            <a:endParaRPr lang="en-US" sz="2000" b="1" dirty="0">
              <a:effectLst>
                <a:outerShdw blurRad="38100" dist="38100" dir="2700000" algn="tl">
                  <a:srgbClr val="000000">
                    <a:alpha val="43137"/>
                  </a:srgbClr>
                </a:outerShdw>
              </a:effectLst>
              <a:latin typeface="Century Gothic" panose="020B0502020202020204" pitchFamily="34" charset="0"/>
            </a:endParaRPr>
          </a:p>
        </p:txBody>
      </p:sp>
      <p:sp>
        <p:nvSpPr>
          <p:cNvPr id="11" name="TextBox 10">
            <a:extLst>
              <a:ext uri="{FF2B5EF4-FFF2-40B4-BE49-F238E27FC236}">
                <a16:creationId xmlns="" xmlns:a16="http://schemas.microsoft.com/office/drawing/2014/main" id="{6581D404-DBF7-4B7B-92E0-3FACA47EC943}"/>
              </a:ext>
            </a:extLst>
          </p:cNvPr>
          <p:cNvSpPr txBox="1"/>
          <p:nvPr/>
        </p:nvSpPr>
        <p:spPr>
          <a:xfrm>
            <a:off x="3008363" y="2316163"/>
            <a:ext cx="7119891" cy="923330"/>
          </a:xfrm>
          <a:prstGeom prst="rect">
            <a:avLst/>
          </a:prstGeom>
          <a:noFill/>
        </p:spPr>
        <p:txBody>
          <a:bodyPr wrap="square" rtlCol="0">
            <a:spAutoFit/>
          </a:bodyPr>
          <a:lstStyle/>
          <a:p>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 student will be able to</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Calculate the area and volume of a square</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Create solar panels by applying their mathemathical knowlege</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Use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a variety of software tools</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2" name="TextBox 11">
            <a:extLst>
              <a:ext uri="{FF2B5EF4-FFF2-40B4-BE49-F238E27FC236}">
                <a16:creationId xmlns="" xmlns:a16="http://schemas.microsoft.com/office/drawing/2014/main" id="{363A23D4-20AF-4258-91A0-9E2D2113C615}"/>
              </a:ext>
            </a:extLst>
          </p:cNvPr>
          <p:cNvSpPr txBox="1"/>
          <p:nvPr/>
        </p:nvSpPr>
        <p:spPr>
          <a:xfrm>
            <a:off x="3008363" y="3599240"/>
            <a:ext cx="6933461" cy="1200329"/>
          </a:xfrm>
          <a:prstGeom prst="rect">
            <a:avLst/>
          </a:prstGeom>
          <a:noFill/>
        </p:spPr>
        <p:txBody>
          <a:bodyPr wrap="square" rtlCol="0">
            <a:spAutoFit/>
          </a:bodyPr>
          <a:lstStyle/>
          <a:p>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 student will be able to</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Overcome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the barrier</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s</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of differences in age and interests</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 through teamwork</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p>
          <a:p>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Achieve</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the transfer of knowledge</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 through peer education</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p>
          <a:p>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Communicate responsibly and creatively</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3" name="TextBox 12">
            <a:extLst>
              <a:ext uri="{FF2B5EF4-FFF2-40B4-BE49-F238E27FC236}">
                <a16:creationId xmlns="" xmlns:a16="http://schemas.microsoft.com/office/drawing/2014/main" id="{9289FC3F-96C7-4BF0-82FA-16F12463F418}"/>
              </a:ext>
            </a:extLst>
          </p:cNvPr>
          <p:cNvSpPr txBox="1"/>
          <p:nvPr/>
        </p:nvSpPr>
        <p:spPr>
          <a:xfrm>
            <a:off x="3008362" y="4882317"/>
            <a:ext cx="6933461" cy="1200329"/>
          </a:xfrm>
          <a:prstGeom prst="rect">
            <a:avLst/>
          </a:prstGeom>
          <a:noFill/>
        </p:spPr>
        <p:txBody>
          <a:bodyPr wrap="square" rtlCol="0">
            <a:spAutoFit/>
          </a:bodyPr>
          <a:lstStyle/>
          <a:p>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 student will be able to</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Develop environmental</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ly</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and socially responsible awareness</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p>
          <a:p>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Expand </a:t>
            </a:r>
            <a:r>
              <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rPr>
              <a:t>their</a:t>
            </a: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 level of digital literacy</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p>
          <a:p>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Apply the acquired knowledge in future research</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 xmlns:p14="http://schemas.microsoft.com/office/powerpoint/2010/main" val="23200591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721647-CF92-4B65-8136-14D92266B664}"/>
              </a:ext>
            </a:extLst>
          </p:cNvPr>
          <p:cNvSpPr>
            <a:spLocks noGrp="1"/>
          </p:cNvSpPr>
          <p:nvPr>
            <p:ph type="title"/>
          </p:nvPr>
        </p:nvSpPr>
        <p:spPr/>
        <p:txBody>
          <a:bodyPr/>
          <a:lstStyle/>
          <a:p>
            <a:endParaRPr lang="en-US">
              <a:effectLst>
                <a:outerShdw blurRad="38100" dist="38100" dir="2700000" algn="tl">
                  <a:srgbClr val="000000">
                    <a:alpha val="43137"/>
                  </a:srgbClr>
                </a:outerShdw>
              </a:effectLst>
              <a:latin typeface="Century Gothic" panose="020B0502020202020204" pitchFamily="34" charset="0"/>
            </a:endParaRPr>
          </a:p>
        </p:txBody>
      </p:sp>
      <p:sp>
        <p:nvSpPr>
          <p:cNvPr id="3" name="Content Placeholder 2">
            <a:extLst>
              <a:ext uri="{FF2B5EF4-FFF2-40B4-BE49-F238E27FC236}">
                <a16:creationId xmlns="" xmlns:a16="http://schemas.microsoft.com/office/drawing/2014/main" id="{CA134EE1-E131-4A31-A3FD-1CCC64294849}"/>
              </a:ext>
            </a:extLst>
          </p:cNvPr>
          <p:cNvSpPr>
            <a:spLocks noGrp="1"/>
          </p:cNvSpPr>
          <p:nvPr>
            <p:ph idx="1"/>
          </p:nvPr>
        </p:nvSpPr>
        <p:spPr/>
        <p:txBody>
          <a:bodyPr/>
          <a:lstStyle/>
          <a:p>
            <a:endParaRPr lang="en-US">
              <a:effectLst>
                <a:outerShdw blurRad="38100" dist="38100" dir="2700000" algn="tl">
                  <a:srgbClr val="000000">
                    <a:alpha val="43137"/>
                  </a:srgbClr>
                </a:outerShdw>
              </a:effectLst>
              <a:latin typeface="Century Gothic" panose="020B0502020202020204" pitchFamily="34" charset="0"/>
            </a:endParaRPr>
          </a:p>
        </p:txBody>
      </p:sp>
      <p:pic>
        <p:nvPicPr>
          <p:cNvPr id="4" name="Picture 3">
            <a:extLst>
              <a:ext uri="{FF2B5EF4-FFF2-40B4-BE49-F238E27FC236}">
                <a16:creationId xmlns="" xmlns:a16="http://schemas.microsoft.com/office/drawing/2014/main" id="{2C01C813-FA22-44CE-B0B7-C7A1AA11D73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24154"/>
            <a:ext cx="12192000" cy="6882154"/>
          </a:xfrm>
          <a:prstGeom prst="rect">
            <a:avLst/>
          </a:prstGeom>
        </p:spPr>
      </p:pic>
      <p:sp>
        <p:nvSpPr>
          <p:cNvPr id="10" name="TextBox 9">
            <a:extLst>
              <a:ext uri="{FF2B5EF4-FFF2-40B4-BE49-F238E27FC236}">
                <a16:creationId xmlns="" xmlns:a16="http://schemas.microsoft.com/office/drawing/2014/main" id="{3FBF9825-73F1-4BF4-A425-8DA4BDDA8911}"/>
              </a:ext>
            </a:extLst>
          </p:cNvPr>
          <p:cNvSpPr txBox="1"/>
          <p:nvPr/>
        </p:nvSpPr>
        <p:spPr>
          <a:xfrm>
            <a:off x="1581981" y="285189"/>
            <a:ext cx="4403324" cy="646331"/>
          </a:xfrm>
          <a:prstGeom prst="rect">
            <a:avLst/>
          </a:prstGeom>
          <a:noFill/>
        </p:spPr>
        <p:txBody>
          <a:bodyPr wrap="square" rtlCol="0">
            <a:spAutoFit/>
          </a:bodyPr>
          <a:lstStyle/>
          <a:p>
            <a:r>
              <a:rPr lang="sr-Latn-RS" sz="3600" b="1" dirty="0" smtClean="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rPr>
              <a:t>Project plan</a:t>
            </a:r>
            <a:endParaRPr lang="en-US" sz="3600" b="1"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endParaRPr>
          </a:p>
        </p:txBody>
      </p:sp>
      <p:sp>
        <p:nvSpPr>
          <p:cNvPr id="12" name="TextBox 11">
            <a:extLst>
              <a:ext uri="{FF2B5EF4-FFF2-40B4-BE49-F238E27FC236}">
                <a16:creationId xmlns="" xmlns:a16="http://schemas.microsoft.com/office/drawing/2014/main" id="{8E03B84B-B4E6-4825-B7D6-692DA41001A1}"/>
              </a:ext>
            </a:extLst>
          </p:cNvPr>
          <p:cNvSpPr txBox="1"/>
          <p:nvPr/>
        </p:nvSpPr>
        <p:spPr>
          <a:xfrm>
            <a:off x="329754" y="1300358"/>
            <a:ext cx="6691255" cy="646331"/>
          </a:xfrm>
          <a:prstGeom prst="rect">
            <a:avLst/>
          </a:prstGeom>
          <a:noFill/>
        </p:spPr>
        <p:txBody>
          <a:bodyPr wrap="square" rtlCol="0">
            <a:spAutoFit/>
          </a:bodyPr>
          <a:lstStyle/>
          <a:p>
            <a:pPr marL="285750" indent="-285750">
              <a:buFont typeface="Wingdings" panose="05000000000000000000" pitchFamily="2" charset="2"/>
              <a:buChar char="ü"/>
            </a:pP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The students conducted a mini-research of the history of mosaics and came to the following facts</a:t>
            </a:r>
            <a:r>
              <a:rPr lang="sr-Cyrl-RS"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sr-Cyrl-R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7" name="TextBox 16">
            <a:extLst>
              <a:ext uri="{FF2B5EF4-FFF2-40B4-BE49-F238E27FC236}">
                <a16:creationId xmlns="" xmlns:a16="http://schemas.microsoft.com/office/drawing/2014/main" id="{1A80E620-9DCC-4322-B0AA-B4AB4180C6BD}"/>
              </a:ext>
            </a:extLst>
          </p:cNvPr>
          <p:cNvSpPr txBox="1"/>
          <p:nvPr/>
        </p:nvSpPr>
        <p:spPr>
          <a:xfrm>
            <a:off x="329754" y="4149045"/>
            <a:ext cx="5603107" cy="1631216"/>
          </a:xfrm>
          <a:prstGeom prst="rect">
            <a:avLst/>
          </a:prstGeom>
          <a:noFill/>
        </p:spPr>
        <p:txBody>
          <a:bodyPr wrap="square" rtlCol="0">
            <a:spAutoFit/>
          </a:bodyPr>
          <a:lstStyle/>
          <a:p>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a:buFontTx/>
              <a:buChar char="-"/>
            </a:pP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They are widely used in religious structures.</a:t>
            </a:r>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They were neglected during Islamic culture in the 8th century.</a:t>
            </a:r>
            <a:endParaRPr lang="sr-Cyrl-RS" sz="2000"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9" name="TextBox 18">
            <a:extLst>
              <a:ext uri="{FF2B5EF4-FFF2-40B4-BE49-F238E27FC236}">
                <a16:creationId xmlns="" xmlns:a16="http://schemas.microsoft.com/office/drawing/2014/main" id="{F8929D65-B040-4680-8022-430C0F4DA1D5}"/>
              </a:ext>
            </a:extLst>
          </p:cNvPr>
          <p:cNvSpPr txBox="1"/>
          <p:nvPr/>
        </p:nvSpPr>
        <p:spPr>
          <a:xfrm>
            <a:off x="334962" y="2311356"/>
            <a:ext cx="5924179" cy="1015663"/>
          </a:xfrm>
          <a:prstGeom prst="rect">
            <a:avLst/>
          </a:prstGeom>
          <a:noFill/>
        </p:spPr>
        <p:txBody>
          <a:bodyPr wrap="square" rtlCol="0">
            <a:spAutoFit/>
          </a:bodyPr>
          <a:lstStyle/>
          <a:p>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 A mosaic is a piece of art or</a:t>
            </a:r>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 a</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 painting made up entirely of small pieces of stained glass or other material</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20" name="TextBox 19">
            <a:extLst>
              <a:ext uri="{FF2B5EF4-FFF2-40B4-BE49-F238E27FC236}">
                <a16:creationId xmlns="" xmlns:a16="http://schemas.microsoft.com/office/drawing/2014/main" id="{CFA23E1D-F890-4E46-BA8B-8F20B9FD6C9D}"/>
              </a:ext>
            </a:extLst>
          </p:cNvPr>
          <p:cNvSpPr txBox="1"/>
          <p:nvPr/>
        </p:nvSpPr>
        <p:spPr>
          <a:xfrm>
            <a:off x="329754" y="6146638"/>
            <a:ext cx="5373587" cy="400110"/>
          </a:xfrm>
          <a:prstGeom prst="rect">
            <a:avLst/>
          </a:prstGeom>
          <a:noFill/>
        </p:spPr>
        <p:txBody>
          <a:bodyPr wrap="none" rtlCol="0">
            <a:spAutoFit/>
          </a:bodyPr>
          <a:lstStyle/>
          <a:p>
            <a:r>
              <a:rPr lang="sr-Cyrl-RS" sz="2000" dirty="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Mosaics are often used as interior decor</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21" name="TextBox 20">
            <a:extLst>
              <a:ext uri="{FF2B5EF4-FFF2-40B4-BE49-F238E27FC236}">
                <a16:creationId xmlns="" xmlns:a16="http://schemas.microsoft.com/office/drawing/2014/main" id="{E052B86A-09AB-43E2-8FA2-7A80AC65083D}"/>
              </a:ext>
            </a:extLst>
          </p:cNvPr>
          <p:cNvSpPr txBox="1"/>
          <p:nvPr/>
        </p:nvSpPr>
        <p:spPr>
          <a:xfrm>
            <a:off x="329754" y="3020545"/>
            <a:ext cx="5603107" cy="1631216"/>
          </a:xfrm>
          <a:prstGeom prst="rect">
            <a:avLst/>
          </a:prstGeom>
          <a:noFill/>
        </p:spPr>
        <p:txBody>
          <a:bodyPr wrap="square" rtlCol="0">
            <a:spAutoFit/>
          </a:bodyPr>
          <a:lstStyle/>
          <a:p>
            <a:pPr marL="342900" indent="-342900">
              <a:buFontTx/>
              <a:buChar char="-"/>
            </a:pPr>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endParaRPr lang="sr-Latn-R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a:p>
            <a:pPr marL="342900" indent="-342900">
              <a:buFontTx/>
              <a:buChar char="-"/>
            </a:pPr>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Mosaics have a long history</a:t>
            </a:r>
            <a:r>
              <a:rPr lang="sr-Cyrl-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r>
              <a:rPr lang="sr-Latn-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They make a first appearance</a:t>
            </a:r>
            <a:r>
              <a:rPr lang="en-U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 in the third millennium BC. in Mesopotamia</a:t>
            </a:r>
            <a:r>
              <a:rPr lang="sr-Cyrl-RS" sz="20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en-US" sz="20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5" name="Picture 4">
            <a:extLst>
              <a:ext uri="{FF2B5EF4-FFF2-40B4-BE49-F238E27FC236}">
                <a16:creationId xmlns="" xmlns:a16="http://schemas.microsoft.com/office/drawing/2014/main" id="{2B73315B-BEBB-485E-9978-D2FCA78F841E}"/>
              </a:ext>
            </a:extLst>
          </p:cNvPr>
          <p:cNvPicPr>
            <a:picLocks noChangeAspect="1"/>
          </p:cNvPicPr>
          <p:nvPr/>
        </p:nvPicPr>
        <p:blipFill>
          <a:blip r:embed="rId3" cstate="print"/>
          <a:stretch>
            <a:fillRect/>
          </a:stretch>
        </p:blipFill>
        <p:spPr>
          <a:xfrm>
            <a:off x="6651618" y="1984003"/>
            <a:ext cx="5283123" cy="30430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a:extLst>
              <a:ext uri="{FF2B5EF4-FFF2-40B4-BE49-F238E27FC236}">
                <a16:creationId xmlns="" xmlns:a16="http://schemas.microsoft.com/office/drawing/2014/main" id="{63F565C2-876A-4940-90A0-A88DF1952538}"/>
              </a:ext>
            </a:extLst>
          </p:cNvPr>
          <p:cNvSpPr/>
          <p:nvPr/>
        </p:nvSpPr>
        <p:spPr>
          <a:xfrm>
            <a:off x="6771061" y="5366541"/>
            <a:ext cx="5162936" cy="646331"/>
          </a:xfrm>
          <a:prstGeom prst="rect">
            <a:avLst/>
          </a:prstGeom>
        </p:spPr>
        <p:txBody>
          <a:bodyPr wrap="square">
            <a:spAutoFit/>
          </a:bodyPr>
          <a:lstStyle/>
          <a:p>
            <a:pPr algn="ct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Mosaic of the Archangel Michael </a:t>
            </a:r>
            <a:endParaRPr lang="sr-Latn-RS"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a:p>
            <a:pPr algn="ct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(Serbian Church of St. Spyridon in Trieste)</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Tree>
    <p:extLst>
      <p:ext uri="{BB962C8B-B14F-4D97-AF65-F5344CB8AC3E}">
        <p14:creationId xmlns="" xmlns:p14="http://schemas.microsoft.com/office/powerpoint/2010/main" val="13206530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38B4A-C533-4079-9587-BD02ACAB54C1}"/>
              </a:ext>
            </a:extLst>
          </p:cNvPr>
          <p:cNvSpPr>
            <a:spLocks noGrp="1"/>
          </p:cNvSpPr>
          <p:nvPr>
            <p:ph type="title"/>
          </p:nvPr>
        </p:nvSpPr>
        <p:spPr/>
        <p:txBody>
          <a:bodyPr/>
          <a:lstStyle/>
          <a:p>
            <a:r>
              <a:rPr lang="sr-Latn-RS" dirty="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pic>
        <p:nvPicPr>
          <p:cNvPr id="8" name="Content Placeholder 7">
            <a:extLst>
              <a:ext uri="{FF2B5EF4-FFF2-40B4-BE49-F238E27FC236}">
                <a16:creationId xmlns="" xmlns:a16="http://schemas.microsoft.com/office/drawing/2014/main" id="{91D2E7C6-1BCE-4D0D-9B09-74038F50B231}"/>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3222390" y="685800"/>
            <a:ext cx="3458045" cy="3614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Content Placeholder 8">
            <a:extLst>
              <a:ext uri="{FF2B5EF4-FFF2-40B4-BE49-F238E27FC236}">
                <a16:creationId xmlns="" xmlns:a16="http://schemas.microsoft.com/office/drawing/2014/main" id="{35649BAA-D2AA-44A2-AC1D-FE6BFD1C2A2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12192000" cy="6858001"/>
          </a:xfrm>
          <a:prstGeom prst="rect">
            <a:avLst/>
          </a:prstGeom>
        </p:spPr>
      </p:pic>
      <p:sp>
        <p:nvSpPr>
          <p:cNvPr id="5" name="TextBox 4">
            <a:extLst>
              <a:ext uri="{FF2B5EF4-FFF2-40B4-BE49-F238E27FC236}">
                <a16:creationId xmlns="" xmlns:a16="http://schemas.microsoft.com/office/drawing/2014/main" id="{CC2CD96F-17C8-42B0-B0EB-52B903DCB51F}"/>
              </a:ext>
            </a:extLst>
          </p:cNvPr>
          <p:cNvSpPr txBox="1"/>
          <p:nvPr/>
        </p:nvSpPr>
        <p:spPr>
          <a:xfrm>
            <a:off x="209385" y="98455"/>
            <a:ext cx="5245347" cy="830997"/>
          </a:xfrm>
          <a:prstGeom prst="rect">
            <a:avLst/>
          </a:prstGeom>
          <a:noFill/>
        </p:spPr>
        <p:txBody>
          <a:bodyPr wrap="none" rtlCol="0">
            <a:spAutoFit/>
          </a:bodyPr>
          <a:lstStyle/>
          <a:p>
            <a:r>
              <a:rPr lang="sr-Latn-RS" sz="4800" b="1" dirty="0" smtClean="0">
                <a:solidFill>
                  <a:schemeClr val="bg1"/>
                </a:solidFill>
                <a:effectLst>
                  <a:outerShdw blurRad="38100" dist="38100" dir="2700000" algn="tl">
                    <a:srgbClr val="000000">
                      <a:alpha val="43137"/>
                    </a:srgbClr>
                  </a:outerShdw>
                </a:effectLst>
                <a:latin typeface="Century Gothic" panose="020B0502020202020204" pitchFamily="34" charset="0"/>
              </a:rPr>
              <a:t>We researched...</a:t>
            </a:r>
            <a:endParaRPr lang="sr-Latn-RS" sz="48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6" name="TextBox 5">
            <a:extLst>
              <a:ext uri="{FF2B5EF4-FFF2-40B4-BE49-F238E27FC236}">
                <a16:creationId xmlns="" xmlns:a16="http://schemas.microsoft.com/office/drawing/2014/main" id="{B197F61C-F94D-44F4-A647-78DDF8B92DBE}"/>
              </a:ext>
            </a:extLst>
          </p:cNvPr>
          <p:cNvSpPr txBox="1"/>
          <p:nvPr/>
        </p:nvSpPr>
        <p:spPr>
          <a:xfrm>
            <a:off x="459417" y="1065940"/>
            <a:ext cx="6681421" cy="4832092"/>
          </a:xfrm>
          <a:prstGeom prst="rect">
            <a:avLst/>
          </a:prstGeom>
          <a:noFill/>
        </p:spPr>
        <p:txBody>
          <a:bodyPr wrap="square" rtlCol="0">
            <a:spAutoFit/>
          </a:bodyPr>
          <a:lstStyle/>
          <a:p>
            <a:r>
              <a:rPr lang="en-US" sz="2800" dirty="0" smtClean="0">
                <a:solidFill>
                  <a:schemeClr val="bg1"/>
                </a:solidFill>
                <a:effectLst>
                  <a:outerShdw blurRad="38100" dist="38100" dir="2700000" algn="tl">
                    <a:srgbClr val="000000">
                      <a:alpha val="43137"/>
                    </a:srgbClr>
                  </a:outerShdw>
                </a:effectLst>
                <a:latin typeface="Century Gothic" panose="020B0502020202020204" pitchFamily="34" charset="0"/>
              </a:rPr>
              <a:t>In the city of Zagrumi in the south of Turkey, archaeologists found Cyrillic inscriptions in the Old Serbian language on the discovered mosaic.</a:t>
            </a:r>
            <a:endParaRPr lang="sr-Latn-RS" sz="2800"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sr-Latn-RS" sz="2800"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sr-Cyrl-RS" sz="2800"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sz="2800" dirty="0" smtClean="0">
                <a:solidFill>
                  <a:schemeClr val="bg1"/>
                </a:solidFill>
                <a:effectLst>
                  <a:outerShdw blurRad="38100" dist="38100" dir="2700000" algn="tl">
                    <a:srgbClr val="000000">
                      <a:alpha val="43137"/>
                    </a:srgbClr>
                  </a:outerShdw>
                </a:effectLst>
                <a:latin typeface="Century Gothic" panose="020B0502020202020204" pitchFamily="34" charset="0"/>
              </a:rPr>
              <a:t>It is assumed that this city was founded by Alexander the Great.</a:t>
            </a:r>
            <a:endParaRPr lang="sr-Latn-RS" sz="2800"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a:p>
            <a:endParaRPr lang="sr-Cyrl-RS" sz="2800" dirty="0" smtClean="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sz="2800" dirty="0" smtClean="0">
                <a:solidFill>
                  <a:schemeClr val="bg1"/>
                </a:solidFill>
                <a:effectLst>
                  <a:outerShdw blurRad="38100" dist="38100" dir="2700000" algn="tl">
                    <a:srgbClr val="000000">
                      <a:alpha val="43137"/>
                    </a:srgbClr>
                  </a:outerShdw>
                </a:effectLst>
                <a:latin typeface="Century Gothic" panose="020B0502020202020204" pitchFamily="34" charset="0"/>
              </a:rPr>
              <a:t>This is proof that Serbian history does not begin with </a:t>
            </a:r>
            <a:r>
              <a:rPr lang="sr-Latn-RS" sz="2800" dirty="0" smtClean="0">
                <a:solidFill>
                  <a:schemeClr val="bg1"/>
                </a:solidFill>
                <a:effectLst>
                  <a:outerShdw blurRad="38100" dist="38100" dir="2700000" algn="tl">
                    <a:srgbClr val="000000">
                      <a:alpha val="43137"/>
                    </a:srgbClr>
                  </a:outerShdw>
                </a:effectLst>
                <a:latin typeface="Century Gothic" panose="020B0502020202020204" pitchFamily="34" charset="0"/>
              </a:rPr>
              <a:t>the </a:t>
            </a:r>
            <a:r>
              <a:rPr lang="en-US" sz="2800" dirty="0" smtClean="0">
                <a:solidFill>
                  <a:schemeClr val="bg1"/>
                </a:solidFill>
                <a:effectLst>
                  <a:outerShdw blurRad="38100" dist="38100" dir="2700000" algn="tl">
                    <a:srgbClr val="000000">
                      <a:alpha val="43137"/>
                    </a:srgbClr>
                  </a:outerShdw>
                </a:effectLst>
                <a:latin typeface="Century Gothic" panose="020B0502020202020204" pitchFamily="34" charset="0"/>
              </a:rPr>
              <a:t>Nemanjić</a:t>
            </a:r>
            <a:r>
              <a:rPr lang="sr-Latn-RS" sz="2800" dirty="0" smtClean="0">
                <a:solidFill>
                  <a:schemeClr val="bg1"/>
                </a:solidFill>
                <a:effectLst>
                  <a:outerShdw blurRad="38100" dist="38100" dir="2700000" algn="tl">
                    <a:srgbClr val="000000">
                      <a:alpha val="43137"/>
                    </a:srgbClr>
                  </a:outerShdw>
                </a:effectLst>
                <a:latin typeface="Century Gothic" panose="020B0502020202020204" pitchFamily="34" charset="0"/>
              </a:rPr>
              <a:t> family</a:t>
            </a:r>
            <a:r>
              <a:rPr lang="en-US" sz="2800" dirty="0" smtClean="0">
                <a:solidFill>
                  <a:schemeClr val="bg1"/>
                </a:solidFill>
                <a:effectLst>
                  <a:outerShdw blurRad="38100" dist="38100" dir="2700000" algn="tl">
                    <a:srgbClr val="000000">
                      <a:alpha val="43137"/>
                    </a:srgbClr>
                  </a:outerShdw>
                </a:effectLst>
                <a:latin typeface="Century Gothic" panose="020B0502020202020204" pitchFamily="34" charset="0"/>
              </a:rPr>
              <a:t>, but has existed long before.</a:t>
            </a:r>
            <a:endParaRPr lang="sr-Cyrl-RS" sz="28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pic>
        <p:nvPicPr>
          <p:cNvPr id="3" name="Picture 2">
            <a:extLst>
              <a:ext uri="{FF2B5EF4-FFF2-40B4-BE49-F238E27FC236}">
                <a16:creationId xmlns="" xmlns:a16="http://schemas.microsoft.com/office/drawing/2014/main" id="{7480E339-DD0B-4616-B870-90F1DCFA0349}"/>
              </a:ext>
            </a:extLst>
          </p:cNvPr>
          <p:cNvPicPr>
            <a:picLocks noChangeAspect="1"/>
          </p:cNvPicPr>
          <p:nvPr/>
        </p:nvPicPr>
        <p:blipFill>
          <a:blip r:embed="rId4" cstate="print"/>
          <a:stretch>
            <a:fillRect/>
          </a:stretch>
        </p:blipFill>
        <p:spPr>
          <a:xfrm>
            <a:off x="7321382" y="228637"/>
            <a:ext cx="4346825" cy="5852667"/>
          </a:xfrm>
          <a:prstGeom prst="rect">
            <a:avLst/>
          </a:prstGeom>
        </p:spPr>
      </p:pic>
    </p:spTree>
    <p:extLst>
      <p:ext uri="{BB962C8B-B14F-4D97-AF65-F5344CB8AC3E}">
        <p14:creationId xmlns="" xmlns:p14="http://schemas.microsoft.com/office/powerpoint/2010/main" val="827797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375E-6 -1.11111E-6 L -0.45209 0.02639 " pathEditMode="relative" rAng="0" ptsTypes="AA">
                                      <p:cBhvr>
                                        <p:cTn id="6" dur="2000" fill="hold"/>
                                        <p:tgtEl>
                                          <p:spTgt spid="8"/>
                                        </p:tgtEl>
                                        <p:attrNameLst>
                                          <p:attrName>ppt_x</p:attrName>
                                          <p:attrName>ppt_y</p:attrName>
                                        </p:attrNameLst>
                                      </p:cBhvr>
                                      <p:rCtr x="-22604" y="1319"/>
                                    </p:animMotion>
                                  </p:childTnLst>
                                </p:cTn>
                              </p:par>
                              <p:par>
                                <p:cTn id="7" presetID="10" presetClass="exit" presetSubtype="0" fill="hold" nodeType="withEffect">
                                  <p:stCondLst>
                                    <p:cond delay="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6" presetClass="entr" presetSubtype="16"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ircle(in)">
                                      <p:cBhvr>
                                        <p:cTn id="12" dur="2000"/>
                                        <p:tgtEl>
                                          <p:spTgt spid="6">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circle(in)">
                                      <p:cBhvr>
                                        <p:cTn id="15" dur="2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9EA519-B7D5-47FC-8EC8-263C2EE532C5}"/>
              </a:ext>
            </a:extLst>
          </p:cNvPr>
          <p:cNvSpPr>
            <a:spLocks noGrp="1"/>
          </p:cNvSpPr>
          <p:nvPr>
            <p:ph type="title"/>
          </p:nvPr>
        </p:nvSpPr>
        <p:spPr/>
        <p:txBody>
          <a:bodyPr/>
          <a:lstStyle/>
          <a:p>
            <a:endParaRPr lang="en-US">
              <a:effectLst>
                <a:outerShdw blurRad="38100" dist="38100" dir="2700000" algn="tl">
                  <a:srgbClr val="000000">
                    <a:alpha val="43137"/>
                  </a:srgbClr>
                </a:outerShdw>
              </a:effectLst>
            </a:endParaRPr>
          </a:p>
        </p:txBody>
      </p:sp>
      <p:sp>
        <p:nvSpPr>
          <p:cNvPr id="3" name="Content Placeholder 2">
            <a:extLst>
              <a:ext uri="{FF2B5EF4-FFF2-40B4-BE49-F238E27FC236}">
                <a16:creationId xmlns="" xmlns:a16="http://schemas.microsoft.com/office/drawing/2014/main" id="{BB0D0403-1BB2-4F1E-A103-6A2E25EE9616}"/>
              </a:ext>
            </a:extLst>
          </p:cNvPr>
          <p:cNvSpPr>
            <a:spLocks noGrp="1"/>
          </p:cNvSpPr>
          <p:nvPr>
            <p:ph idx="1"/>
          </p:nvPr>
        </p:nvSpPr>
        <p:spPr/>
        <p:txBody>
          <a:bodyPr/>
          <a:lstStyle/>
          <a:p>
            <a:endParaRPr lang="en-US">
              <a:effectLst>
                <a:outerShdw blurRad="38100" dist="38100" dir="2700000" algn="tl">
                  <a:srgbClr val="000000">
                    <a:alpha val="43137"/>
                  </a:srgbClr>
                </a:outerShdw>
              </a:effectLst>
            </a:endParaRPr>
          </a:p>
        </p:txBody>
      </p:sp>
      <p:pic>
        <p:nvPicPr>
          <p:cNvPr id="4" name="Content Placeholder 8">
            <a:extLst>
              <a:ext uri="{FF2B5EF4-FFF2-40B4-BE49-F238E27FC236}">
                <a16:creationId xmlns="" xmlns:a16="http://schemas.microsoft.com/office/drawing/2014/main" id="{02D53F1A-E251-42C7-BB38-C5AC4F4EE46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6577" y="-20574"/>
            <a:ext cx="12265152" cy="6899148"/>
          </a:xfrm>
          <a:prstGeom prst="rect">
            <a:avLst/>
          </a:prstGeom>
        </p:spPr>
      </p:pic>
      <p:sp>
        <p:nvSpPr>
          <p:cNvPr id="5" name="TextBox 4">
            <a:extLst>
              <a:ext uri="{FF2B5EF4-FFF2-40B4-BE49-F238E27FC236}">
                <a16:creationId xmlns="" xmlns:a16="http://schemas.microsoft.com/office/drawing/2014/main" id="{DD8F5D53-08E8-4D62-997C-4DFBA644F316}"/>
              </a:ext>
            </a:extLst>
          </p:cNvPr>
          <p:cNvSpPr txBox="1"/>
          <p:nvPr/>
        </p:nvSpPr>
        <p:spPr>
          <a:xfrm>
            <a:off x="3028871" y="1275189"/>
            <a:ext cx="3547766" cy="830997"/>
          </a:xfrm>
          <a:prstGeom prst="rect">
            <a:avLst/>
          </a:prstGeom>
          <a:noFill/>
        </p:spPr>
        <p:txBody>
          <a:bodyPr wrap="none" rtlCol="0">
            <a:spAutoFit/>
          </a:bodyPr>
          <a:lstStyle/>
          <a:p>
            <a:r>
              <a:rPr lang="en-US" sz="4800" b="1" dirty="0" smtClean="0">
                <a:solidFill>
                  <a:schemeClr val="bg1"/>
                </a:solidFill>
                <a:effectLst>
                  <a:outerShdw blurRad="38100" dist="38100" dir="2700000" algn="tl">
                    <a:srgbClr val="000000">
                      <a:alpha val="43137"/>
                    </a:srgbClr>
                  </a:outerShdw>
                </a:effectLst>
                <a:latin typeface="Century Gothic" panose="020B0502020202020204" pitchFamily="34" charset="0"/>
              </a:rPr>
              <a:t>Solar panel</a:t>
            </a:r>
            <a:endParaRPr lang="en-US" sz="48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6" name="TextBox 5">
            <a:extLst>
              <a:ext uri="{FF2B5EF4-FFF2-40B4-BE49-F238E27FC236}">
                <a16:creationId xmlns="" xmlns:a16="http://schemas.microsoft.com/office/drawing/2014/main" id="{0BF9C3A2-B1EF-47B5-B831-A4BF8AEBB532}"/>
              </a:ext>
            </a:extLst>
          </p:cNvPr>
          <p:cNvSpPr txBox="1"/>
          <p:nvPr/>
        </p:nvSpPr>
        <p:spPr>
          <a:xfrm>
            <a:off x="161273" y="2336773"/>
            <a:ext cx="11869453" cy="830997"/>
          </a:xfrm>
          <a:prstGeom prst="rect">
            <a:avLst/>
          </a:prstGeom>
          <a:noFill/>
        </p:spPr>
        <p:txBody>
          <a:bodyPr wrap="square" rtlCol="0">
            <a:spAutoFit/>
          </a:bodyPr>
          <a:lstStyle/>
          <a:p>
            <a:pPr algn="ctr"/>
            <a:r>
              <a:rPr lang="en-US" sz="2400" dirty="0" smtClean="0">
                <a:solidFill>
                  <a:schemeClr val="bg1"/>
                </a:solidFill>
                <a:effectLst>
                  <a:outerShdw blurRad="38100" dist="38100" dir="2700000" algn="tl">
                    <a:srgbClr val="000000">
                      <a:alpha val="43137"/>
                    </a:srgbClr>
                  </a:outerShdw>
                </a:effectLst>
                <a:latin typeface="Century Gothic" panose="020B0502020202020204" pitchFamily="34" charset="0"/>
              </a:rPr>
              <a:t>A solar panel is a panel designed to absorb the sun's rays as a source for producing electricity.</a:t>
            </a:r>
            <a:endParaRPr lang="en-US" sz="24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9" name="TextBox 8">
            <a:extLst>
              <a:ext uri="{FF2B5EF4-FFF2-40B4-BE49-F238E27FC236}">
                <a16:creationId xmlns="" xmlns:a16="http://schemas.microsoft.com/office/drawing/2014/main" id="{D897BB79-48F2-4691-B9E5-EFED95B7BACF}"/>
              </a:ext>
            </a:extLst>
          </p:cNvPr>
          <p:cNvSpPr txBox="1"/>
          <p:nvPr/>
        </p:nvSpPr>
        <p:spPr>
          <a:xfrm>
            <a:off x="432816" y="3276771"/>
            <a:ext cx="11759184" cy="1107996"/>
          </a:xfrm>
          <a:prstGeom prst="rect">
            <a:avLst/>
          </a:prstGeom>
          <a:noFill/>
        </p:spPr>
        <p:txBody>
          <a:bodyPr wrap="square" rtlCol="0">
            <a:spAutoFit/>
          </a:bodyPr>
          <a:lstStyle/>
          <a:p>
            <a:r>
              <a:rPr lang="en-US" sz="2000" b="1" dirty="0" smtClean="0">
                <a:solidFill>
                  <a:schemeClr val="bg1"/>
                </a:solidFill>
                <a:effectLst>
                  <a:outerShdw blurRad="38100" dist="38100" dir="2700000" algn="tl">
                    <a:srgbClr val="000000">
                      <a:alpha val="43137"/>
                    </a:srgbClr>
                  </a:outerShdw>
                </a:effectLst>
                <a:latin typeface="Century Gothic" panose="020B0502020202020204" pitchFamily="34" charset="0"/>
              </a:rPr>
              <a:t>The idea is</a:t>
            </a:r>
            <a:r>
              <a:rPr lang="sr-Cyrl-RS" sz="2000" b="1" dirty="0" smtClean="0">
                <a:solidFill>
                  <a:schemeClr val="bg1"/>
                </a:solidFill>
                <a:effectLst>
                  <a:outerShdw blurRad="38100" dist="38100" dir="2700000" algn="tl">
                    <a:srgbClr val="000000">
                      <a:alpha val="43137"/>
                    </a:srgbClr>
                  </a:outerShdw>
                </a:effectLst>
                <a:latin typeface="Century Gothic" panose="020B0502020202020204" pitchFamily="34" charset="0"/>
              </a:rPr>
              <a:t>:   </a:t>
            </a:r>
            <a:endParaRPr lang="en-US" sz="2000" b="1"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sz="2300" dirty="0" smtClean="0">
                <a:solidFill>
                  <a:schemeClr val="bg1"/>
                </a:solidFill>
                <a:effectLst>
                  <a:outerShdw blurRad="38100" dist="38100" dir="2700000" algn="tl">
                    <a:srgbClr val="000000">
                      <a:alpha val="43137"/>
                    </a:srgbClr>
                  </a:outerShdw>
                </a:effectLst>
                <a:latin typeface="Century Gothic" panose="020B0502020202020204" pitchFamily="34" charset="0"/>
              </a:rPr>
              <a:t>Fill in a square measuring 2m x 1m x 0.05m with smaller squares measuring 10cm x 10cm x 5cm</a:t>
            </a:r>
            <a:r>
              <a:rPr lang="sr-Cyrl-RS" sz="2300" dirty="0" smtClean="0">
                <a:solidFill>
                  <a:schemeClr val="bg1"/>
                </a:solidFill>
                <a:effectLst>
                  <a:outerShdw blurRad="38100" dist="38100" dir="2700000" algn="tl">
                    <a:srgbClr val="000000">
                      <a:alpha val="43137"/>
                    </a:srgbClr>
                  </a:outerShdw>
                </a:effectLst>
                <a:latin typeface="Century Gothic" panose="020B0502020202020204" pitchFamily="34" charset="0"/>
              </a:rPr>
              <a:t>.</a:t>
            </a:r>
            <a:endParaRPr lang="en-US" sz="2300"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10" name="TextBox 9">
            <a:extLst>
              <a:ext uri="{FF2B5EF4-FFF2-40B4-BE49-F238E27FC236}">
                <a16:creationId xmlns="" xmlns:a16="http://schemas.microsoft.com/office/drawing/2014/main" id="{61F9D23A-1DF5-4A5E-983B-ECB577BBD868}"/>
              </a:ext>
            </a:extLst>
          </p:cNvPr>
          <p:cNvSpPr txBox="1"/>
          <p:nvPr/>
        </p:nvSpPr>
        <p:spPr>
          <a:xfrm>
            <a:off x="1228344" y="561006"/>
            <a:ext cx="10021824" cy="646331"/>
          </a:xfrm>
          <a:prstGeom prst="rect">
            <a:avLst/>
          </a:prstGeom>
          <a:noFill/>
        </p:spPr>
        <p:txBody>
          <a:bodyPr wrap="square" rtlCol="0">
            <a:spAutoFit/>
          </a:bodyPr>
          <a:lstStyle/>
          <a:p>
            <a:pPr marL="285750" indent="-285750">
              <a:buFont typeface="Wingdings" panose="05000000000000000000" pitchFamily="2" charset="2"/>
              <a:buChar char="ü"/>
            </a:pPr>
            <a:r>
              <a:rPr lang="en-US" dirty="0" smtClean="0">
                <a:solidFill>
                  <a:schemeClr val="bg1"/>
                </a:solidFill>
                <a:effectLst>
                  <a:outerShdw blurRad="38100" dist="38100" dir="2700000" algn="tl">
                    <a:srgbClr val="000000">
                      <a:alpha val="43137"/>
                    </a:srgbClr>
                  </a:outerShdw>
                </a:effectLst>
                <a:latin typeface="Century Gothic" panose="020B0502020202020204" pitchFamily="34" charset="0"/>
              </a:rPr>
              <a:t>They were given the task to devise how they could apply the mosaic principle in practical, everyday life and came up with the idea:</a:t>
            </a:r>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8" name="TextBox 7">
            <a:extLst>
              <a:ext uri="{FF2B5EF4-FFF2-40B4-BE49-F238E27FC236}">
                <a16:creationId xmlns="" xmlns:a16="http://schemas.microsoft.com/office/drawing/2014/main" id="{49D75452-56FE-4246-B04D-F5C5784CF11C}"/>
              </a:ext>
            </a:extLst>
          </p:cNvPr>
          <p:cNvSpPr txBox="1"/>
          <p:nvPr/>
        </p:nvSpPr>
        <p:spPr>
          <a:xfrm>
            <a:off x="838200" y="5696607"/>
            <a:ext cx="8148145" cy="830997"/>
          </a:xfrm>
          <a:prstGeom prst="rect">
            <a:avLst/>
          </a:prstGeom>
          <a:noFill/>
        </p:spPr>
        <p:txBody>
          <a:bodyPr wrap="square" rtlCol="0">
            <a:spAutoFit/>
          </a:bodyPr>
          <a:lstStyle/>
          <a:p>
            <a:r>
              <a:rPr lang="en-US" sz="2400" dirty="0" smtClean="0">
                <a:solidFill>
                  <a:schemeClr val="bg1"/>
                </a:solidFill>
              </a:rPr>
              <a:t>We found several ways to form a model of this solar panel</a:t>
            </a:r>
            <a:r>
              <a:rPr lang="sr-Latn-RS" sz="2400" dirty="0" smtClean="0">
                <a:solidFill>
                  <a:schemeClr val="bg1"/>
                </a:solidFill>
              </a:rPr>
              <a:t>:</a:t>
            </a:r>
            <a:endParaRPr lang="en-US" sz="2400" dirty="0">
              <a:solidFill>
                <a:schemeClr val="bg1"/>
              </a:solidFill>
            </a:endParaRPr>
          </a:p>
        </p:txBody>
      </p:sp>
      <mc:AlternateContent xmlns:mc="http://schemas.openxmlformats.org/markup-compatibility/2006">
        <mc:Choice xmlns="" xmlns:a14="http://schemas.microsoft.com/office/drawing/2010/main" Requires="a14">
          <p:sp>
            <p:nvSpPr>
              <p:cNvPr id="12" name="TextBox 11">
                <a:extLst>
                  <a:ext uri="{FF2B5EF4-FFF2-40B4-BE49-F238E27FC236}">
                    <a16:creationId xmlns:a16="http://schemas.microsoft.com/office/drawing/2014/main" id="{2B0BD62D-D325-4584-8507-469BA0392915}"/>
                  </a:ext>
                </a:extLst>
              </p:cNvPr>
              <p:cNvSpPr txBox="1"/>
              <p:nvPr/>
            </p:nvSpPr>
            <p:spPr>
              <a:xfrm>
                <a:off x="4673385" y="4498202"/>
                <a:ext cx="3150973" cy="946991"/>
              </a:xfrm>
              <a:prstGeom prst="rect">
                <a:avLst/>
              </a:prstGeom>
              <a:noFill/>
            </p:spPr>
            <p:txBody>
              <a:bodyPr wrap="square" rtlCol="0">
                <a:spAutoFit/>
              </a:bodyPr>
              <a:lstStyle/>
              <a:p>
                <a:r>
                  <a:rPr lang="en-US" dirty="0">
                    <a:solidFill>
                      <a:schemeClr val="bg1"/>
                    </a:solidFill>
                  </a:rPr>
                  <a:t>V=</a:t>
                </a:r>
                <a:r>
                  <a:rPr lang="en-US" dirty="0" err="1">
                    <a:solidFill>
                      <a:schemeClr val="bg1"/>
                    </a:solidFill>
                  </a:rPr>
                  <a:t>abc</a:t>
                </a:r>
                <a:r>
                  <a:rPr lang="en-US" dirty="0">
                    <a:solidFill>
                      <a:schemeClr val="bg1"/>
                    </a:solidFill>
                  </a:rPr>
                  <a:t>		       P=ab             </a:t>
                </a:r>
              </a:p>
              <a:p>
                <a:r>
                  <a:rPr lang="en-US" dirty="0">
                    <a:solidFill>
                      <a:schemeClr val="bg1"/>
                    </a:solidFill>
                  </a:rPr>
                  <a:t>V=2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x1 x0,05</a:t>
                </a:r>
                <a14:m>
                  <m:oMath xmlns:m="http://schemas.openxmlformats.org/officeDocument/2006/math">
                    <m:sSup>
                      <m:sSupPr>
                        <m:ctrlPr>
                          <a:rPr lang="en-US"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3</m:t>
                        </m:r>
                      </m:sup>
                    </m:sSup>
                  </m:oMath>
                </a14:m>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P=</a:t>
                </a:r>
                <a:r>
                  <a:rPr lang="en-US" dirty="0">
                    <a:solidFill>
                      <a:schemeClr val="bg1"/>
                    </a:solidFill>
                  </a:rPr>
                  <a:t> 2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x1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i="1">
                            <a:solidFill>
                              <a:schemeClr val="bg1"/>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V=0,1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3</m:t>
                        </m:r>
                      </m:sup>
                    </m:sSup>
                  </m:oMath>
                </a14:m>
                <a:r>
                  <a:rPr lang="en-US" dirty="0">
                    <a:solidFill>
                      <a:schemeClr val="bg1"/>
                    </a:solidFill>
                  </a:rPr>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P=</a:t>
                </a:r>
                <a:r>
                  <a:rPr lang="en-US" dirty="0">
                    <a:solidFill>
                      <a:schemeClr val="bg1"/>
                    </a:solidFill>
                  </a:rPr>
                  <a:t> 2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i="1">
                            <a:solidFill>
                              <a:schemeClr val="bg1"/>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chemeClr val="bg1"/>
                  </a:solidFill>
                </a:endParaRPr>
              </a:p>
            </p:txBody>
          </p:sp>
        </mc:Choice>
        <mc:Fallback>
          <p:sp>
            <p:nvSpPr>
              <p:cNvPr id="12" name="TextBox 11">
                <a:extLst>
                  <a:ext uri="{FF2B5EF4-FFF2-40B4-BE49-F238E27FC236}">
                    <a16:creationId xmlns:a14="http://schemas.microsoft.com/office/drawing/2010/main" xmlns="" xmlns:a16="http://schemas.microsoft.com/office/drawing/2014/main" id="{2B0BD62D-D325-4584-8507-469BA0392915}"/>
                  </a:ext>
                </a:extLst>
              </p:cNvPr>
              <p:cNvSpPr txBox="1">
                <a:spLocks noRot="1" noChangeAspect="1" noMove="1" noResize="1" noEditPoints="1" noAdjustHandles="1" noChangeArrowheads="1" noChangeShapeType="1" noTextEdit="1"/>
              </p:cNvSpPr>
              <p:nvPr/>
            </p:nvSpPr>
            <p:spPr>
              <a:xfrm>
                <a:off x="4673385" y="4498202"/>
                <a:ext cx="3150973" cy="946991"/>
              </a:xfrm>
              <a:prstGeom prst="rect">
                <a:avLst/>
              </a:prstGeom>
              <a:blipFill>
                <a:blip r:embed="rId3"/>
                <a:stretch>
                  <a:fillRect l="-1934" t="-3871" r="-9671" b="-9677"/>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3" name="TextBox 12">
                <a:extLst>
                  <a:ext uri="{FF2B5EF4-FFF2-40B4-BE49-F238E27FC236}">
                    <a16:creationId xmlns:a16="http://schemas.microsoft.com/office/drawing/2014/main" id="{0F9D5817-3310-4F84-9944-6E087367168B}"/>
                  </a:ext>
                </a:extLst>
              </p:cNvPr>
              <p:cNvSpPr txBox="1"/>
              <p:nvPr/>
            </p:nvSpPr>
            <p:spPr>
              <a:xfrm>
                <a:off x="7975060" y="4525202"/>
                <a:ext cx="4055665" cy="923330"/>
              </a:xfrm>
              <a:prstGeom prst="rect">
                <a:avLst/>
              </a:prstGeom>
              <a:noFill/>
            </p:spPr>
            <p:txBody>
              <a:bodyPr wrap="square" rtlCol="0">
                <a:spAutoFit/>
              </a:bodyPr>
              <a:lstStyle/>
              <a:p>
                <a:r>
                  <a:rPr lang="en-US" dirty="0">
                    <a:solidFill>
                      <a:schemeClr val="bg1"/>
                    </a:solidFill>
                  </a:rPr>
                  <a:t>V</a:t>
                </a:r>
                <a:r>
                  <a:rPr lang="en-US" sz="900" dirty="0">
                    <a:solidFill>
                      <a:schemeClr val="bg1"/>
                    </a:solidFill>
                  </a:rPr>
                  <a:t>1</a:t>
                </a:r>
                <a:r>
                  <a:rPr lang="en-US" dirty="0">
                    <a:solidFill>
                      <a:schemeClr val="bg1"/>
                    </a:solidFill>
                  </a:rPr>
                  <a:t>=a</a:t>
                </a:r>
                <a:r>
                  <a:rPr lang="en-US" sz="1000" dirty="0">
                    <a:solidFill>
                      <a:schemeClr val="bg1"/>
                    </a:solidFill>
                  </a:rPr>
                  <a:t>1</a:t>
                </a:r>
                <a:r>
                  <a:rPr lang="en-US" dirty="0">
                    <a:solidFill>
                      <a:schemeClr val="bg1"/>
                    </a:solidFill>
                  </a:rPr>
                  <a:t>b</a:t>
                </a:r>
                <a:r>
                  <a:rPr lang="en-US" sz="1000" dirty="0">
                    <a:solidFill>
                      <a:schemeClr val="bg1"/>
                    </a:solidFill>
                  </a:rPr>
                  <a:t>1</a:t>
                </a:r>
                <a:r>
                  <a:rPr lang="en-US" dirty="0">
                    <a:solidFill>
                      <a:schemeClr val="bg1"/>
                    </a:solidFill>
                  </a:rPr>
                  <a:t>c</a:t>
                </a:r>
                <a:r>
                  <a:rPr lang="en-US" sz="1000" dirty="0">
                    <a:solidFill>
                      <a:schemeClr val="bg1"/>
                    </a:solidFill>
                  </a:rPr>
                  <a:t>1                                    </a:t>
                </a:r>
                <a:r>
                  <a:rPr lang="en-US" dirty="0">
                    <a:solidFill>
                      <a:schemeClr val="bg1"/>
                    </a:solidFill>
                  </a:rPr>
                  <a:t>P</a:t>
                </a:r>
                <a:r>
                  <a:rPr lang="en-US" sz="1000" dirty="0">
                    <a:solidFill>
                      <a:schemeClr val="bg1"/>
                    </a:solidFill>
                  </a:rPr>
                  <a:t>1</a:t>
                </a:r>
                <a:r>
                  <a:rPr lang="en-US" dirty="0">
                    <a:solidFill>
                      <a:schemeClr val="bg1"/>
                    </a:solidFill>
                  </a:rPr>
                  <a:t>=a</a:t>
                </a:r>
                <a:r>
                  <a:rPr lang="en-US" sz="1000" dirty="0">
                    <a:solidFill>
                      <a:schemeClr val="bg1"/>
                    </a:solidFill>
                  </a:rPr>
                  <a:t>1</a:t>
                </a:r>
                <a:r>
                  <a:rPr lang="en-US" dirty="0">
                    <a:solidFill>
                      <a:schemeClr val="bg1"/>
                    </a:solidFill>
                  </a:rPr>
                  <a:t>b</a:t>
                </a:r>
                <a:r>
                  <a:rPr lang="en-US" sz="1000" dirty="0">
                    <a:solidFill>
                      <a:schemeClr val="bg1"/>
                    </a:solidFill>
                  </a:rPr>
                  <a:t>1</a:t>
                </a:r>
              </a:p>
              <a:p>
                <a:r>
                  <a:rPr lang="en-US" dirty="0">
                    <a:solidFill>
                      <a:schemeClr val="bg1"/>
                    </a:solidFill>
                  </a:rPr>
                  <a:t>V</a:t>
                </a:r>
                <a:r>
                  <a:rPr lang="en-US" sz="1000" dirty="0">
                    <a:solidFill>
                      <a:schemeClr val="bg1"/>
                    </a:solidFill>
                  </a:rPr>
                  <a:t>1</a:t>
                </a:r>
                <a:r>
                  <a:rPr lang="en-US" dirty="0">
                    <a:solidFill>
                      <a:schemeClr val="bg1"/>
                    </a:solidFill>
                  </a:rPr>
                  <a:t>=0,1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x0,1 x0,05</a:t>
                </a:r>
                <a14:m>
                  <m:oMath xmlns:m="http://schemas.openxmlformats.org/officeDocument/2006/math">
                    <m:sSup>
                      <m:sSupPr>
                        <m:ctrlPr>
                          <a:rPr lang="en-US"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3</m:t>
                        </m:r>
                      </m:sup>
                    </m:sSup>
                  </m:oMath>
                </a14:m>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   P</a:t>
                </a:r>
                <a:r>
                  <a:rPr lang="en-US" sz="1000" dirty="0">
                    <a:solidFill>
                      <a:schemeClr val="bg1"/>
                    </a:solidFill>
                    <a:effectLst>
                      <a:outerShdw blurRad="38100" dist="38100" dir="2700000" algn="tl">
                        <a:srgbClr val="000000">
                          <a:alpha val="43137"/>
                        </a:srgbClr>
                      </a:outerShdw>
                    </a:effectLst>
                    <a:latin typeface="Century Gothic" panose="020B0502020202020204" pitchFamily="34" charset="0"/>
                  </a:rPr>
                  <a:t>1</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dirty="0">
                    <a:solidFill>
                      <a:schemeClr val="bg1"/>
                    </a:solidFill>
                  </a:rPr>
                  <a:t> 0,1 </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x0,1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i="1">
                            <a:solidFill>
                              <a:schemeClr val="bg1"/>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chemeClr val="bg1"/>
                  </a:solidFill>
                  <a:effectLst>
                    <a:outerShdw blurRad="38100" dist="38100" dir="2700000" algn="tl">
                      <a:srgbClr val="000000">
                        <a:alpha val="43137"/>
                      </a:srgbClr>
                    </a:outerShdw>
                  </a:effectLst>
                  <a:latin typeface="Century Gothic" panose="020B0502020202020204" pitchFamily="34" charset="0"/>
                </a:endParaRPr>
              </a:p>
              <a:p>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V</a:t>
                </a:r>
                <a:r>
                  <a:rPr lang="en-US" sz="1000" dirty="0">
                    <a:solidFill>
                      <a:schemeClr val="bg1"/>
                    </a:solidFill>
                  </a:rPr>
                  <a:t>1</a:t>
                </a: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=0,0005 </a:t>
                </a:r>
                <a14:m>
                  <m:oMath xmlns:m="http://schemas.openxmlformats.org/officeDocument/2006/math">
                    <m:sSup>
                      <m:sSupPr>
                        <m:ctrlPr>
                          <a:rPr lang="en-US"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b="0" i="1" smtClean="0">
                            <a:solidFill>
                              <a:schemeClr val="bg1"/>
                            </a:solidFill>
                            <a:effectLst>
                              <a:outerShdw blurRad="38100" dist="38100" dir="2700000" algn="tl">
                                <a:srgbClr val="000000">
                                  <a:alpha val="43137"/>
                                </a:srgbClr>
                              </a:outerShdw>
                            </a:effectLst>
                            <a:latin typeface="Cambria Math" panose="02040503050406030204" pitchFamily="18" charset="0"/>
                          </a:rPr>
                          <m:t>3</m:t>
                        </m:r>
                      </m:sup>
                    </m:sSup>
                  </m:oMath>
                </a14:m>
                <a:r>
                  <a:rPr lang="en-US" dirty="0">
                    <a:solidFill>
                      <a:schemeClr val="bg1"/>
                    </a:solidFill>
                  </a:rPr>
                  <a:t>              P=0,01</a:t>
                </a:r>
                <a:r>
                  <a:rPr lang="en-US" dirty="0">
                    <a:solidFill>
                      <a:schemeClr val="bg1"/>
                    </a:solidFill>
                    <a:effectLst>
                      <a:outerShdw blurRad="38100" dist="38100" dir="2700000" algn="tl">
                        <a:srgbClr val="000000">
                          <a:alpha val="43137"/>
                        </a:srgbClr>
                      </a:outerShdw>
                    </a:effectLst>
                  </a:rPr>
                  <a:t/>
                </a:r>
                <a14:m>
                  <m:oMath xmlns:m="http://schemas.openxmlformats.org/officeDocument/2006/math">
                    <m:sSup>
                      <m:sSupPr>
                        <m:ctrlPr>
                          <a:rPr lang="en-US" i="1">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US" i="1">
                            <a:solidFill>
                              <a:schemeClr val="bg1"/>
                            </a:solidFill>
                            <a:effectLst>
                              <a:outerShdw blurRad="38100" dist="38100" dir="2700000" algn="tl">
                                <a:srgbClr val="000000">
                                  <a:alpha val="43137"/>
                                </a:srgbClr>
                              </a:outerShdw>
                            </a:effectLst>
                            <a:latin typeface="Cambria Math" panose="02040503050406030204" pitchFamily="18" charset="0"/>
                          </a:rPr>
                          <m:t>𝑚</m:t>
                        </m:r>
                      </m:e>
                      <m:sup>
                        <m:r>
                          <a:rPr lang="en-US" i="1">
                            <a:solidFill>
                              <a:schemeClr val="bg1"/>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chemeClr val="bg1"/>
                  </a:solidFill>
                </a:endParaRPr>
              </a:p>
            </p:txBody>
          </p:sp>
        </mc:Choice>
        <mc:Fallback>
          <p:sp>
            <p:nvSpPr>
              <p:cNvPr id="13" name="TextBox 12">
                <a:extLst>
                  <a:ext uri="{FF2B5EF4-FFF2-40B4-BE49-F238E27FC236}">
                    <a16:creationId xmlns:a14="http://schemas.microsoft.com/office/drawing/2010/main" xmlns="" xmlns:a16="http://schemas.microsoft.com/office/drawing/2014/main" id="{0F9D5817-3310-4F84-9944-6E087367168B}"/>
                  </a:ext>
                </a:extLst>
              </p:cNvPr>
              <p:cNvSpPr txBox="1">
                <a:spLocks noRot="1" noChangeAspect="1" noMove="1" noResize="1" noEditPoints="1" noAdjustHandles="1" noChangeArrowheads="1" noChangeShapeType="1" noTextEdit="1"/>
              </p:cNvSpPr>
              <p:nvPr/>
            </p:nvSpPr>
            <p:spPr>
              <a:xfrm>
                <a:off x="7975060" y="4525202"/>
                <a:ext cx="4055665" cy="923330"/>
              </a:xfrm>
              <a:prstGeom prst="rect">
                <a:avLst/>
              </a:prstGeom>
              <a:blipFill>
                <a:blip r:embed="rId4"/>
                <a:stretch>
                  <a:fillRect l="-1351" t="-3289" b="-12500"/>
                </a:stretch>
              </a:blipFill>
            </p:spPr>
            <p:txBody>
              <a:bodyPr/>
              <a:lstStyle/>
              <a:p>
                <a:r>
                  <a:rPr lang="en-US">
                    <a:noFill/>
                  </a:rPr>
                  <a:t> </a:t>
                </a:r>
              </a:p>
            </p:txBody>
          </p:sp>
        </mc:Fallback>
      </mc:AlternateContent>
      <p:pic>
        <p:nvPicPr>
          <p:cNvPr id="1026" name="Picture 2" descr="D:\Desktop\Untitled.png"/>
          <p:cNvPicPr>
            <a:picLocks noChangeAspect="1" noChangeArrowheads="1"/>
          </p:cNvPicPr>
          <p:nvPr/>
        </p:nvPicPr>
        <p:blipFill>
          <a:blip r:embed="rId5"/>
          <a:srcRect/>
          <a:stretch>
            <a:fillRect/>
          </a:stretch>
        </p:blipFill>
        <p:spPr bwMode="auto">
          <a:xfrm>
            <a:off x="1097693" y="4438007"/>
            <a:ext cx="2568146" cy="1191147"/>
          </a:xfrm>
          <a:prstGeom prst="rect">
            <a:avLst/>
          </a:prstGeom>
          <a:noFill/>
        </p:spPr>
      </p:pic>
      <p:sp>
        <p:nvSpPr>
          <p:cNvPr id="14" name="TextBox 13"/>
          <p:cNvSpPr txBox="1"/>
          <p:nvPr/>
        </p:nvSpPr>
        <p:spPr>
          <a:xfrm>
            <a:off x="2611395" y="4514335"/>
            <a:ext cx="1314784" cy="446276"/>
          </a:xfrm>
          <a:prstGeom prst="rect">
            <a:avLst/>
          </a:prstGeom>
          <a:noFill/>
        </p:spPr>
        <p:txBody>
          <a:bodyPr wrap="none" rtlCol="0">
            <a:spAutoFit/>
          </a:bodyPr>
          <a:lstStyle/>
          <a:p>
            <a:r>
              <a:rPr lang="en-US" sz="2300" dirty="0" smtClean="0">
                <a:solidFill>
                  <a:schemeClr val="bg1"/>
                </a:solidFill>
                <a:effectLst>
                  <a:outerShdw blurRad="38100" dist="38100" dir="2700000" algn="tl">
                    <a:srgbClr val="000000">
                      <a:alpha val="43137"/>
                    </a:srgbClr>
                  </a:outerShdw>
                </a:effectLst>
              </a:rPr>
              <a:t>t</a:t>
            </a:r>
            <a:r>
              <a:rPr lang="en-US" sz="2300" dirty="0" smtClean="0">
                <a:solidFill>
                  <a:schemeClr val="bg1"/>
                </a:solidFill>
                <a:effectLst>
                  <a:outerShdw blurRad="38100" dist="38100" dir="2700000" algn="tl">
                    <a:srgbClr val="000000">
                      <a:alpha val="43137"/>
                    </a:srgbClr>
                  </a:outerShdw>
                </a:effectLst>
              </a:rPr>
              <a:t>hat is…</a:t>
            </a:r>
            <a:endParaRPr lang="en-US" sz="2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33848935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9127AA-9407-411A-9ADC-46B76422E6B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8986798-BAD0-421C-89A2-154D686626E7}"/>
              </a:ext>
            </a:extLst>
          </p:cNvPr>
          <p:cNvSpPr>
            <a:spLocks noGrp="1"/>
          </p:cNvSpPr>
          <p:nvPr>
            <p:ph idx="1"/>
          </p:nvPr>
        </p:nvSpPr>
        <p:spPr/>
        <p:txBody>
          <a:bodyPr/>
          <a:lstStyle/>
          <a:p>
            <a:endParaRPr lang="en-US" dirty="0"/>
          </a:p>
        </p:txBody>
      </p:sp>
      <p:pic>
        <p:nvPicPr>
          <p:cNvPr id="4" name="Picture 3">
            <a:extLst>
              <a:ext uri="{FF2B5EF4-FFF2-40B4-BE49-F238E27FC236}">
                <a16:creationId xmlns="" xmlns:a16="http://schemas.microsoft.com/office/drawing/2014/main" id="{89A2C14E-F8F5-4C92-833D-36B3B45C600E}"/>
              </a:ext>
            </a:extLst>
          </p:cNvPr>
          <p:cNvPicPr>
            <a:picLocks noChangeAspect="1"/>
          </p:cNvPicPr>
          <p:nvPr/>
        </p:nvPicPr>
        <p:blipFill>
          <a:blip r:embed="rId2"/>
          <a:stretch>
            <a:fillRect/>
          </a:stretch>
        </p:blipFill>
        <p:spPr>
          <a:xfrm>
            <a:off x="0" y="0"/>
            <a:ext cx="12192000" cy="6857999"/>
          </a:xfrm>
          <a:prstGeom prst="rect">
            <a:avLst/>
          </a:prstGeom>
        </p:spPr>
      </p:pic>
      <p:sp>
        <p:nvSpPr>
          <p:cNvPr id="5" name="TextBox 4">
            <a:extLst>
              <a:ext uri="{FF2B5EF4-FFF2-40B4-BE49-F238E27FC236}">
                <a16:creationId xmlns="" xmlns:a16="http://schemas.microsoft.com/office/drawing/2014/main" id="{A6BE0353-EB8F-421A-A53C-BECEFE4A53C8}"/>
              </a:ext>
            </a:extLst>
          </p:cNvPr>
          <p:cNvSpPr txBox="1"/>
          <p:nvPr/>
        </p:nvSpPr>
        <p:spPr>
          <a:xfrm>
            <a:off x="1039069" y="323703"/>
            <a:ext cx="1095522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r-Latn-RS" sz="2500" dirty="0" smtClean="0">
                <a:solidFill>
                  <a:schemeClr val="bg1"/>
                </a:solidFill>
                <a:latin typeface="Consolas"/>
              </a:rPr>
              <a:t>We found out</a:t>
            </a:r>
            <a:r>
              <a:rPr lang="sr-Cyrl-RS" sz="2500" dirty="0" smtClean="0">
                <a:solidFill>
                  <a:schemeClr val="bg1"/>
                </a:solidFill>
                <a:latin typeface="Consolas"/>
              </a:rPr>
              <a:t>…</a:t>
            </a:r>
            <a:endParaRPr lang="en-US" sz="2500" dirty="0">
              <a:solidFill>
                <a:schemeClr val="bg1"/>
              </a:solidFill>
              <a:latin typeface="Consolas"/>
            </a:endParaRPr>
          </a:p>
          <a:p>
            <a:r>
              <a:rPr lang="en-US" sz="2500" dirty="0" smtClean="0">
                <a:solidFill>
                  <a:schemeClr val="bg1"/>
                </a:solidFill>
                <a:latin typeface="Consolas"/>
              </a:rPr>
              <a:t>Theoretical calculation of efficiency limits for solar cells</a:t>
            </a:r>
            <a:endParaRPr lang="en-US" sz="2500" dirty="0">
              <a:solidFill>
                <a:schemeClr val="bg1"/>
              </a:solidFill>
            </a:endParaRPr>
          </a:p>
        </p:txBody>
      </p:sp>
      <p:sp>
        <p:nvSpPr>
          <p:cNvPr id="6" name="TextBox 5">
            <a:extLst>
              <a:ext uri="{FF2B5EF4-FFF2-40B4-BE49-F238E27FC236}">
                <a16:creationId xmlns="" xmlns:a16="http://schemas.microsoft.com/office/drawing/2014/main" id="{12888CC6-BD58-49DB-B4B0-905320A404E0}"/>
              </a:ext>
            </a:extLst>
          </p:cNvPr>
          <p:cNvSpPr txBox="1"/>
          <p:nvPr/>
        </p:nvSpPr>
        <p:spPr>
          <a:xfrm>
            <a:off x="729438" y="1048414"/>
            <a:ext cx="1060243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sr-Cyrl-RS" dirty="0">
              <a:solidFill>
                <a:schemeClr val="bg1"/>
              </a:solidFill>
              <a:latin typeface="Consolas"/>
            </a:endParaRPr>
          </a:p>
          <a:p>
            <a:r>
              <a:rPr lang="en-US" dirty="0" smtClean="0">
                <a:solidFill>
                  <a:schemeClr val="bg1"/>
                </a:solidFill>
                <a:latin typeface="Consolas"/>
              </a:rPr>
              <a:t>In recent years, intensive work has been done on research into the development of high-efficiency solar cells, relying on new materials and structures. All this has led to a continuous record of the highest efficiencies achieved using various technologies. Since the first photovoltaic devices were developed, the most common concern is for all types of efficiency losses that prevent the achievement of physical limits. To overcome this hurdle, in-depth investigations have been conducted to control their origin in order to identify potential efficiency benefits. Numerous thermodynamic approaches have been used to calculate the efficiency limit of solar cells, ranging from the ideal Carnot motor to the latest detailed balance with improved access.</a:t>
            </a:r>
          </a:p>
          <a:p>
            <a:r>
              <a:rPr lang="en-US" dirty="0" smtClean="0">
                <a:solidFill>
                  <a:schemeClr val="bg1"/>
                </a:solidFill>
                <a:latin typeface="Consolas"/>
              </a:rPr>
              <a:t>The aim is to present an overview of the techniques used to calculate the convertibility efficiency limits for solar cells, with a detailed calculation using a number of numerical techniques. The study consists of an analysis of the internal losses of a solar cell. Several theoretical approaches have been used to obtain the thermodynamic limit for conversion to energies.</a:t>
            </a:r>
          </a:p>
          <a:p>
            <a:r>
              <a:rPr lang="en-US" dirty="0" smtClean="0">
                <a:solidFill>
                  <a:schemeClr val="bg1"/>
                </a:solidFill>
                <a:latin typeface="Consolas"/>
              </a:rPr>
              <a:t>To present a more realistic picture of a solar cell, it is necessary to take into account three other basic factors, namely; solar viewing factor seen from the position of the solar cell, background radiation that could be represented as a black body at room temperature and loss due to recombination, radiation and non-radiation</a:t>
            </a:r>
            <a:endParaRPr lang="sr" dirty="0">
              <a:solidFill>
                <a:schemeClr val="bg1"/>
              </a:solidFill>
            </a:endParaRPr>
          </a:p>
        </p:txBody>
      </p:sp>
    </p:spTree>
    <p:extLst>
      <p:ext uri="{BB962C8B-B14F-4D97-AF65-F5344CB8AC3E}">
        <p14:creationId xmlns="" xmlns:p14="http://schemas.microsoft.com/office/powerpoint/2010/main" val="2699671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2F0803-5C67-40C4-A599-3C4F6EA7300C}"/>
              </a:ext>
            </a:extLst>
          </p:cNvPr>
          <p:cNvSpPr>
            <a:spLocks noGrp="1"/>
          </p:cNvSpPr>
          <p:nvPr>
            <p:ph type="ctrTitle"/>
          </p:nvPr>
        </p:nvSpPr>
        <p:spPr/>
        <p:txBody>
          <a:bodyPr/>
          <a:lstStyle/>
          <a:p>
            <a:endParaRPr lang="en-US" dirty="0"/>
          </a:p>
        </p:txBody>
      </p:sp>
      <p:sp>
        <p:nvSpPr>
          <p:cNvPr id="3" name="Subtitle 2">
            <a:extLst>
              <a:ext uri="{FF2B5EF4-FFF2-40B4-BE49-F238E27FC236}">
                <a16:creationId xmlns="" xmlns:a16="http://schemas.microsoft.com/office/drawing/2014/main" id="{E7E3898D-1E3C-4B9C-82B6-AD89C26260CA}"/>
              </a:ext>
            </a:extLst>
          </p:cNvPr>
          <p:cNvSpPr>
            <a:spLocks noGrp="1"/>
          </p:cNvSpPr>
          <p:nvPr>
            <p:ph type="subTitle" idx="1"/>
          </p:nvPr>
        </p:nvSpPr>
        <p:spPr/>
        <p:txBody>
          <a:bodyPr/>
          <a:lstStyle/>
          <a:p>
            <a:endParaRPr lang="en-US" dirty="0"/>
          </a:p>
        </p:txBody>
      </p:sp>
      <p:pic>
        <p:nvPicPr>
          <p:cNvPr id="8" name="Picture 7">
            <a:extLst>
              <a:ext uri="{FF2B5EF4-FFF2-40B4-BE49-F238E27FC236}">
                <a16:creationId xmlns="" xmlns:a16="http://schemas.microsoft.com/office/drawing/2014/main" id="{D8C1E392-30C1-415D-A609-9EF2215FCC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 xmlns:a16="http://schemas.microsoft.com/office/drawing/2014/main" id="{901A4411-8B96-4736-8D99-8D399229A522}"/>
              </a:ext>
            </a:extLst>
          </p:cNvPr>
          <p:cNvSpPr txBox="1"/>
          <p:nvPr/>
        </p:nvSpPr>
        <p:spPr>
          <a:xfrm>
            <a:off x="1371650" y="891660"/>
            <a:ext cx="104236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5" name="TextBox 24">
            <a:extLst>
              <a:ext uri="{FF2B5EF4-FFF2-40B4-BE49-F238E27FC236}">
                <a16:creationId xmlns="" xmlns:a16="http://schemas.microsoft.com/office/drawing/2014/main" id="{778BD7E7-4FA3-498F-BE8F-B18DD22FE4D6}"/>
              </a:ext>
            </a:extLst>
          </p:cNvPr>
          <p:cNvSpPr txBox="1"/>
          <p:nvPr/>
        </p:nvSpPr>
        <p:spPr>
          <a:xfrm>
            <a:off x="444612" y="4384315"/>
            <a:ext cx="110631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smtClean="0">
                <a:solidFill>
                  <a:schemeClr val="bg1"/>
                </a:solidFill>
                <a:latin typeface="Consolas"/>
              </a:rPr>
              <a:t>This efficiency simply depends on the ratio of the temperature of the inverter, which is equal to the temperature of the surrounding cooler and the temperature of the sun. This efficiency is maximum (ηc = 1) if the temperature of the converter is 0 K and solar energy is completely converted into electrical work, while ηc = 0 if the temperature of the converter is identical to that of the sun Ts, the system is in thermal equilibrium, no energy exchange. If the sun is at a temperature of 6000K and the ambient temperature is 300K, the efficiency of Carnot is 95%, this value represents the upper limit for all solar inverters.</a:t>
            </a:r>
            <a:endParaRPr lang="en-US" dirty="0">
              <a:solidFill>
                <a:schemeClr val="bg1"/>
              </a:solidFill>
            </a:endParaRPr>
          </a:p>
        </p:txBody>
      </p:sp>
      <p:pic>
        <p:nvPicPr>
          <p:cNvPr id="28" name="Picture 2" descr="A close up of a clock&#10;&#10;Description generated with high confidence">
            <a:extLst>
              <a:ext uri="{FF2B5EF4-FFF2-40B4-BE49-F238E27FC236}">
                <a16:creationId xmlns="" xmlns:a16="http://schemas.microsoft.com/office/drawing/2014/main" id="{7E589B66-61E8-40BE-89E5-EB8DAC212371}"/>
              </a:ext>
            </a:extLst>
          </p:cNvPr>
          <p:cNvPicPr>
            <a:picLocks noChangeAspect="1"/>
          </p:cNvPicPr>
          <p:nvPr/>
        </p:nvPicPr>
        <p:blipFill>
          <a:blip r:embed="rId3"/>
          <a:stretch>
            <a:fillRect/>
          </a:stretch>
        </p:blipFill>
        <p:spPr>
          <a:xfrm>
            <a:off x="6903720" y="110786"/>
            <a:ext cx="3448727" cy="33132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a:extLst>
              <a:ext uri="{FF2B5EF4-FFF2-40B4-BE49-F238E27FC236}">
                <a16:creationId xmlns="" xmlns:a16="http://schemas.microsoft.com/office/drawing/2014/main" id="{A092E341-2FC0-49F5-9EC2-99AC13A08C7A}"/>
              </a:ext>
            </a:extLst>
          </p:cNvPr>
          <p:cNvSpPr txBox="1"/>
          <p:nvPr/>
        </p:nvSpPr>
        <p:spPr>
          <a:xfrm>
            <a:off x="6418234" y="3551717"/>
            <a:ext cx="5026321" cy="646331"/>
          </a:xfrm>
          <a:prstGeom prst="rect">
            <a:avLst/>
          </a:prstGeom>
          <a:noFill/>
        </p:spPr>
        <p:txBody>
          <a:bodyPr wrap="square" rtlCol="0">
            <a:spAutoFit/>
          </a:bodyPr>
          <a:lstStyle/>
          <a:p>
            <a:r>
              <a:rPr lang="en-US" dirty="0" smtClean="0">
                <a:solidFill>
                  <a:schemeClr val="bg1"/>
                </a:solidFill>
                <a:latin typeface="Consolas"/>
              </a:rPr>
              <a:t>Schematic diagram of a solar converter presented as an ideal Carnot motor</a:t>
            </a:r>
            <a:endParaRPr lang="en-US" dirty="0">
              <a:solidFill>
                <a:schemeClr val="bg1"/>
              </a:solidFill>
            </a:endParaRPr>
          </a:p>
        </p:txBody>
      </p:sp>
      <p:pic>
        <p:nvPicPr>
          <p:cNvPr id="2050" name="Picture 2" descr="D:\Desktop\gkzjhfd.png"/>
          <p:cNvPicPr>
            <a:picLocks noChangeAspect="1" noChangeArrowheads="1"/>
          </p:cNvPicPr>
          <p:nvPr/>
        </p:nvPicPr>
        <p:blipFill>
          <a:blip r:embed="rId4"/>
          <a:srcRect/>
          <a:stretch>
            <a:fillRect/>
          </a:stretch>
        </p:blipFill>
        <p:spPr bwMode="auto">
          <a:xfrm>
            <a:off x="453081" y="398670"/>
            <a:ext cx="6286287" cy="3210018"/>
          </a:xfrm>
          <a:prstGeom prst="rect">
            <a:avLst/>
          </a:prstGeom>
          <a:noFill/>
        </p:spPr>
      </p:pic>
    </p:spTree>
    <p:extLst>
      <p:ext uri="{BB962C8B-B14F-4D97-AF65-F5344CB8AC3E}">
        <p14:creationId xmlns="" xmlns:p14="http://schemas.microsoft.com/office/powerpoint/2010/main" val="7813389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2881</TotalTime>
  <Words>2213</Words>
  <Application>Microsoft Office PowerPoint</Application>
  <PresentationFormat>Custom</PresentationFormat>
  <Paragraphs>147</Paragraphs>
  <Slides>19</Slides>
  <Notes>0</Notes>
  <HiddenSlides>0</HiddenSlides>
  <MMClips>1</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Slice</vt:lpstr>
      <vt:lpstr>Slide 1</vt:lpstr>
      <vt:lpstr>Slide 2</vt:lpstr>
      <vt:lpstr>Slide 3</vt:lpstr>
      <vt:lpstr>Slide 4</vt:lpstr>
      <vt:lpstr>Slide 5</vt:lpstr>
      <vt:lpstr> </vt:lpstr>
      <vt:lpstr>Slide 7</vt:lpstr>
      <vt:lpstr>Slide 8</vt:lpstr>
      <vt:lpstr>Slide 9</vt:lpstr>
      <vt:lpstr> </vt:lpstr>
      <vt:lpstr> </vt:lpstr>
      <vt:lpstr>Slide 12</vt:lpstr>
      <vt:lpstr>Slide 13</vt:lpstr>
      <vt:lpstr>Slide 14</vt:lpstr>
      <vt:lpstr>Slide 15</vt:lpstr>
      <vt:lpstr>Slide 16</vt:lpstr>
      <vt:lpstr>ž</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Dušan Đorđević</dc:creator>
  <cp:lastModifiedBy>Marko</cp:lastModifiedBy>
  <cp:revision>221</cp:revision>
  <dcterms:created xsi:type="dcterms:W3CDTF">2020-02-27T21:32:33Z</dcterms:created>
  <dcterms:modified xsi:type="dcterms:W3CDTF">2020-06-19T15:41:05Z</dcterms:modified>
</cp:coreProperties>
</file>